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7" r:id="rId3"/>
    <p:sldId id="257" r:id="rId4"/>
    <p:sldId id="261" r:id="rId5"/>
    <p:sldId id="268" r:id="rId6"/>
    <p:sldId id="274" r:id="rId7"/>
    <p:sldId id="275" r:id="rId8"/>
    <p:sldId id="262" r:id="rId9"/>
    <p:sldId id="277" r:id="rId10"/>
    <p:sldId id="283" r:id="rId11"/>
    <p:sldId id="263" r:id="rId12"/>
    <p:sldId id="284" r:id="rId13"/>
    <p:sldId id="291" r:id="rId14"/>
    <p:sldId id="264" r:id="rId15"/>
    <p:sldId id="258" r:id="rId16"/>
    <p:sldId id="325" r:id="rId17"/>
    <p:sldId id="298" r:id="rId18"/>
    <p:sldId id="314" r:id="rId19"/>
    <p:sldId id="259" r:id="rId20"/>
    <p:sldId id="260" r:id="rId21"/>
    <p:sldId id="265" r:id="rId22"/>
    <p:sldId id="318" r:id="rId23"/>
    <p:sldId id="266" r:id="rId24"/>
    <p:sldId id="297" r:id="rId25"/>
    <p:sldId id="327"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9B8E0-E64F-4603-87DF-B347C75C65B6}"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GB"/>
        </a:p>
      </dgm:t>
    </dgm:pt>
    <dgm:pt modelId="{FD317116-7D6C-498D-A3CB-1789F90892A2}">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en-GB" dirty="0" smtClean="0">
              <a:solidFill>
                <a:schemeClr val="bg1"/>
              </a:solidFill>
            </a:rPr>
            <a:t>Ethics</a:t>
          </a:r>
          <a:endParaRPr lang="en-GB" dirty="0">
            <a:solidFill>
              <a:schemeClr val="bg1"/>
            </a:solidFill>
          </a:endParaRPr>
        </a:p>
      </dgm:t>
    </dgm:pt>
    <dgm:pt modelId="{66987186-E343-420A-8F2D-81D9A81FA610}" type="parTrans" cxnId="{4C66952C-8EDB-4B0D-90DD-56E79490B02B}">
      <dgm:prSet/>
      <dgm:spPr/>
      <dgm:t>
        <a:bodyPr/>
        <a:lstStyle/>
        <a:p>
          <a:endParaRPr lang="en-GB"/>
        </a:p>
      </dgm:t>
    </dgm:pt>
    <dgm:pt modelId="{6E8C9C51-24BB-4381-952B-9E13EC11D1B6}" type="sibTrans" cxnId="{4C66952C-8EDB-4B0D-90DD-56E79490B02B}">
      <dgm:prSet/>
      <dgm:spPr/>
      <dgm:t>
        <a:bodyPr/>
        <a:lstStyle/>
        <a:p>
          <a:endParaRPr lang="en-GB"/>
        </a:p>
      </dgm:t>
    </dgm:pt>
    <dgm:pt modelId="{FD580C15-30F2-4EF1-9B3A-1075B00E448C}" type="asst">
      <dgm:prSet phldrT="[Text]"/>
      <dgm:spPr>
        <a:solidFill>
          <a:schemeClr val="accent4">
            <a:lumMod val="60000"/>
            <a:lumOff val="40000"/>
          </a:schemeClr>
        </a:solidFill>
      </dgm:spPr>
      <dgm:t>
        <a:bodyPr/>
        <a:lstStyle/>
        <a:p>
          <a:r>
            <a:rPr lang="en-GB" dirty="0" smtClean="0"/>
            <a:t>Teleological Ethics</a:t>
          </a:r>
          <a:endParaRPr lang="en-GB" dirty="0"/>
        </a:p>
      </dgm:t>
    </dgm:pt>
    <dgm:pt modelId="{CF4BDD87-1604-468F-97FF-D989BE88A32F}" type="parTrans" cxnId="{84BD903E-0B39-41EF-B8BE-D98FD1F9411D}">
      <dgm:prSet/>
      <dgm:spPr/>
      <dgm:t>
        <a:bodyPr/>
        <a:lstStyle/>
        <a:p>
          <a:endParaRPr lang="en-GB"/>
        </a:p>
      </dgm:t>
    </dgm:pt>
    <dgm:pt modelId="{930C4CD2-F8FD-4D84-AAF5-D07216EFB2B2}" type="sibTrans" cxnId="{84BD903E-0B39-41EF-B8BE-D98FD1F9411D}">
      <dgm:prSet/>
      <dgm:spPr/>
      <dgm:t>
        <a:bodyPr/>
        <a:lstStyle/>
        <a:p>
          <a:endParaRPr lang="en-GB"/>
        </a:p>
      </dgm:t>
    </dgm:pt>
    <dgm:pt modelId="{7A5B9087-1B05-4D0E-8091-C9EA63D8B5B3}" type="asst">
      <dgm:prSet phldrT="[Text]"/>
      <dgm:spPr>
        <a:solidFill>
          <a:schemeClr val="accent4">
            <a:lumMod val="60000"/>
            <a:lumOff val="40000"/>
          </a:schemeClr>
        </a:solidFill>
      </dgm:spPr>
      <dgm:t>
        <a:bodyPr/>
        <a:lstStyle/>
        <a:p>
          <a:r>
            <a:rPr lang="en-GB" dirty="0" smtClean="0"/>
            <a:t>Deontological Ethics</a:t>
          </a:r>
          <a:endParaRPr lang="en-GB" dirty="0"/>
        </a:p>
      </dgm:t>
    </dgm:pt>
    <dgm:pt modelId="{5DD161AA-295C-43B7-92C8-D064F874141A}" type="parTrans" cxnId="{66C60D57-9BAB-4FC9-8B5C-491CFE0D8DFF}">
      <dgm:prSet/>
      <dgm:spPr/>
      <dgm:t>
        <a:bodyPr/>
        <a:lstStyle/>
        <a:p>
          <a:endParaRPr lang="en-GB"/>
        </a:p>
      </dgm:t>
    </dgm:pt>
    <dgm:pt modelId="{19F571E0-24D4-439B-A74C-1912E1B3A8C4}" type="sibTrans" cxnId="{66C60D57-9BAB-4FC9-8B5C-491CFE0D8DFF}">
      <dgm:prSet/>
      <dgm:spPr/>
      <dgm:t>
        <a:bodyPr/>
        <a:lstStyle/>
        <a:p>
          <a:endParaRPr lang="en-GB"/>
        </a:p>
      </dgm:t>
    </dgm:pt>
    <dgm:pt modelId="{20349D82-BFED-48F5-A53D-2EF4443A338B}" type="asst">
      <dgm:prSet phldrT="[Text]"/>
      <dgm:spPr>
        <a:solidFill>
          <a:schemeClr val="accent4">
            <a:lumMod val="60000"/>
            <a:lumOff val="40000"/>
          </a:schemeClr>
        </a:solidFill>
      </dgm:spPr>
      <dgm:t>
        <a:bodyPr/>
        <a:lstStyle/>
        <a:p>
          <a:r>
            <a:rPr lang="en-GB" dirty="0" smtClean="0"/>
            <a:t>Virtue Ethics</a:t>
          </a:r>
          <a:endParaRPr lang="en-GB" dirty="0"/>
        </a:p>
      </dgm:t>
    </dgm:pt>
    <dgm:pt modelId="{C2F9FA84-BED1-4424-B2F4-42BA6234CE27}" type="parTrans" cxnId="{AA5F4406-B3ED-452E-B1B4-4896AA587BFC}">
      <dgm:prSet/>
      <dgm:spPr/>
      <dgm:t>
        <a:bodyPr/>
        <a:lstStyle/>
        <a:p>
          <a:endParaRPr lang="en-GB"/>
        </a:p>
      </dgm:t>
    </dgm:pt>
    <dgm:pt modelId="{5E3AA8D1-064A-412A-94F4-B75256911F93}" type="sibTrans" cxnId="{AA5F4406-B3ED-452E-B1B4-4896AA587BFC}">
      <dgm:prSet/>
      <dgm:spPr/>
      <dgm:t>
        <a:bodyPr/>
        <a:lstStyle/>
        <a:p>
          <a:endParaRPr lang="en-GB"/>
        </a:p>
      </dgm:t>
    </dgm:pt>
    <dgm:pt modelId="{ACE0760C-F5A4-4B75-8DB6-93D81307B743}" type="asst">
      <dgm:prSet phldrT="[Text]"/>
      <dgm:spPr>
        <a:solidFill>
          <a:schemeClr val="accent4">
            <a:lumMod val="20000"/>
            <a:lumOff val="80000"/>
          </a:schemeClr>
        </a:solidFill>
      </dgm:spPr>
      <dgm:t>
        <a:bodyPr/>
        <a:lstStyle/>
        <a:p>
          <a:r>
            <a:rPr lang="en-GB" dirty="0" err="1" smtClean="0"/>
            <a:t>Aristotelianism</a:t>
          </a:r>
          <a:endParaRPr lang="en-GB" dirty="0"/>
        </a:p>
      </dgm:t>
    </dgm:pt>
    <dgm:pt modelId="{10375998-8693-4775-B289-568DD8610B42}" type="parTrans" cxnId="{152AA93C-E4D9-4192-93FD-36319E220697}">
      <dgm:prSet/>
      <dgm:spPr/>
      <dgm:t>
        <a:bodyPr/>
        <a:lstStyle/>
        <a:p>
          <a:endParaRPr lang="en-GB"/>
        </a:p>
      </dgm:t>
    </dgm:pt>
    <dgm:pt modelId="{BCC1F7A9-DA13-4680-8D6E-AA47593B8EE7}" type="sibTrans" cxnId="{152AA93C-E4D9-4192-93FD-36319E220697}">
      <dgm:prSet/>
      <dgm:spPr/>
      <dgm:t>
        <a:bodyPr/>
        <a:lstStyle/>
        <a:p>
          <a:endParaRPr lang="en-GB"/>
        </a:p>
      </dgm:t>
    </dgm:pt>
    <dgm:pt modelId="{46CD2A2D-5C26-45B2-97DF-4EF967799189}" type="asst">
      <dgm:prSet phldrT="[Text]"/>
      <dgm:spPr>
        <a:solidFill>
          <a:schemeClr val="accent4">
            <a:lumMod val="20000"/>
            <a:lumOff val="80000"/>
          </a:schemeClr>
        </a:solidFill>
      </dgm:spPr>
      <dgm:t>
        <a:bodyPr/>
        <a:lstStyle/>
        <a:p>
          <a:r>
            <a:rPr lang="en-GB" dirty="0" smtClean="0"/>
            <a:t>Kantianism</a:t>
          </a:r>
          <a:endParaRPr lang="en-GB" dirty="0"/>
        </a:p>
      </dgm:t>
    </dgm:pt>
    <dgm:pt modelId="{5E09E705-C63D-4B0D-A6FC-3ED11F32EF71}" type="parTrans" cxnId="{8589E816-4E82-4E10-B328-DC1F6261DC31}">
      <dgm:prSet/>
      <dgm:spPr/>
      <dgm:t>
        <a:bodyPr/>
        <a:lstStyle/>
        <a:p>
          <a:endParaRPr lang="en-GB"/>
        </a:p>
      </dgm:t>
    </dgm:pt>
    <dgm:pt modelId="{917B9EE0-60B9-4C0A-95A7-2967CDD2464C}" type="sibTrans" cxnId="{8589E816-4E82-4E10-B328-DC1F6261DC31}">
      <dgm:prSet/>
      <dgm:spPr/>
      <dgm:t>
        <a:bodyPr/>
        <a:lstStyle/>
        <a:p>
          <a:endParaRPr lang="en-GB"/>
        </a:p>
      </dgm:t>
    </dgm:pt>
    <dgm:pt modelId="{ADE8787E-3CD4-49A7-A41C-E21BF1187303}" type="asst">
      <dgm:prSet phldrT="[Text]"/>
      <dgm:spPr>
        <a:solidFill>
          <a:schemeClr val="accent4">
            <a:lumMod val="20000"/>
            <a:lumOff val="80000"/>
          </a:schemeClr>
        </a:solidFill>
      </dgm:spPr>
      <dgm:t>
        <a:bodyPr/>
        <a:lstStyle/>
        <a:p>
          <a:r>
            <a:rPr lang="en-GB" dirty="0" err="1" smtClean="0"/>
            <a:t>Consequentialism</a:t>
          </a:r>
          <a:endParaRPr lang="en-GB" dirty="0"/>
        </a:p>
      </dgm:t>
    </dgm:pt>
    <dgm:pt modelId="{AA13C8D3-E191-4F88-BFC0-865D86FB3387}" type="parTrans" cxnId="{542EADDD-B339-4D2C-AAAC-5AC6FD8D70E7}">
      <dgm:prSet/>
      <dgm:spPr/>
      <dgm:t>
        <a:bodyPr/>
        <a:lstStyle/>
        <a:p>
          <a:endParaRPr lang="en-GB"/>
        </a:p>
      </dgm:t>
    </dgm:pt>
    <dgm:pt modelId="{458D15BF-C100-4413-9411-787DB11413BA}" type="sibTrans" cxnId="{542EADDD-B339-4D2C-AAAC-5AC6FD8D70E7}">
      <dgm:prSet/>
      <dgm:spPr/>
      <dgm:t>
        <a:bodyPr/>
        <a:lstStyle/>
        <a:p>
          <a:endParaRPr lang="en-GB"/>
        </a:p>
      </dgm:t>
    </dgm:pt>
    <dgm:pt modelId="{553A7D8B-E402-4419-B764-1077986200AD}" type="asst">
      <dgm:prSet phldrT="[Text]"/>
      <dgm:spPr>
        <a:solidFill>
          <a:schemeClr val="accent4">
            <a:lumMod val="20000"/>
            <a:lumOff val="80000"/>
          </a:schemeClr>
        </a:solidFill>
      </dgm:spPr>
      <dgm:t>
        <a:bodyPr/>
        <a:lstStyle/>
        <a:p>
          <a:r>
            <a:rPr lang="en-GB" dirty="0" smtClean="0"/>
            <a:t>Utilitarianism</a:t>
          </a:r>
          <a:endParaRPr lang="en-GB" dirty="0"/>
        </a:p>
      </dgm:t>
    </dgm:pt>
    <dgm:pt modelId="{568D0CD0-9577-4632-9785-30F225C532A6}" type="parTrans" cxnId="{4225E09D-FF89-42E8-84B9-FA7CBEAA69CB}">
      <dgm:prSet/>
      <dgm:spPr/>
      <dgm:t>
        <a:bodyPr/>
        <a:lstStyle/>
        <a:p>
          <a:endParaRPr lang="en-GB"/>
        </a:p>
      </dgm:t>
    </dgm:pt>
    <dgm:pt modelId="{1D0A03D4-81E7-4DFC-9B89-BE7B2F6257A5}" type="sibTrans" cxnId="{4225E09D-FF89-42E8-84B9-FA7CBEAA69CB}">
      <dgm:prSet/>
      <dgm:spPr/>
      <dgm:t>
        <a:bodyPr/>
        <a:lstStyle/>
        <a:p>
          <a:endParaRPr lang="en-GB"/>
        </a:p>
      </dgm:t>
    </dgm:pt>
    <dgm:pt modelId="{621EC855-A275-4765-8E1D-EC9343432589}" type="asst">
      <dgm:prSet phldrT="[Text]"/>
      <dgm:spPr>
        <a:solidFill>
          <a:schemeClr val="accent4">
            <a:lumMod val="20000"/>
            <a:lumOff val="80000"/>
          </a:schemeClr>
        </a:solidFill>
      </dgm:spPr>
      <dgm:t>
        <a:bodyPr/>
        <a:lstStyle/>
        <a:p>
          <a:r>
            <a:rPr lang="en-GB" dirty="0" smtClean="0"/>
            <a:t>Act (Bentham)</a:t>
          </a:r>
          <a:endParaRPr lang="en-GB" dirty="0"/>
        </a:p>
      </dgm:t>
    </dgm:pt>
    <dgm:pt modelId="{0878CAA8-0016-4E91-ABD4-3DDC38D81C07}" type="parTrans" cxnId="{F96CBF2F-C735-45F1-B1EA-5597DFD49B65}">
      <dgm:prSet/>
      <dgm:spPr/>
      <dgm:t>
        <a:bodyPr/>
        <a:lstStyle/>
        <a:p>
          <a:endParaRPr lang="en-GB"/>
        </a:p>
      </dgm:t>
    </dgm:pt>
    <dgm:pt modelId="{B98ECB63-E663-498F-8807-9F963001E1D4}" type="sibTrans" cxnId="{F96CBF2F-C735-45F1-B1EA-5597DFD49B65}">
      <dgm:prSet/>
      <dgm:spPr/>
      <dgm:t>
        <a:bodyPr/>
        <a:lstStyle/>
        <a:p>
          <a:endParaRPr lang="en-GB"/>
        </a:p>
      </dgm:t>
    </dgm:pt>
    <dgm:pt modelId="{654130B3-DC79-4CC1-A87C-1D3D6FFADE9A}" type="asst">
      <dgm:prSet phldrT="[Text]"/>
      <dgm:spPr>
        <a:solidFill>
          <a:schemeClr val="accent4">
            <a:lumMod val="20000"/>
            <a:lumOff val="80000"/>
          </a:schemeClr>
        </a:solidFill>
      </dgm:spPr>
      <dgm:t>
        <a:bodyPr/>
        <a:lstStyle/>
        <a:p>
          <a:r>
            <a:rPr lang="en-GB" dirty="0" smtClean="0"/>
            <a:t>Rule (Mill)</a:t>
          </a:r>
          <a:endParaRPr lang="en-GB" dirty="0"/>
        </a:p>
      </dgm:t>
    </dgm:pt>
    <dgm:pt modelId="{4FA957E7-AC66-44CF-8A78-FB127E86DD42}" type="parTrans" cxnId="{0053B6ED-94F2-4E76-9823-784A957C7D0A}">
      <dgm:prSet/>
      <dgm:spPr/>
      <dgm:t>
        <a:bodyPr/>
        <a:lstStyle/>
        <a:p>
          <a:endParaRPr lang="en-GB"/>
        </a:p>
      </dgm:t>
    </dgm:pt>
    <dgm:pt modelId="{4F060592-AF3C-41DB-9CA4-E9908A8937FD}" type="sibTrans" cxnId="{0053B6ED-94F2-4E76-9823-784A957C7D0A}">
      <dgm:prSet/>
      <dgm:spPr/>
      <dgm:t>
        <a:bodyPr/>
        <a:lstStyle/>
        <a:p>
          <a:endParaRPr lang="en-GB"/>
        </a:p>
      </dgm:t>
    </dgm:pt>
    <dgm:pt modelId="{3D512DF6-5A17-42EA-B9A3-7324D1DA993F}" type="asst">
      <dgm:prSet phldrT="[Text]"/>
      <dgm:spPr>
        <a:solidFill>
          <a:schemeClr val="accent4">
            <a:lumMod val="20000"/>
            <a:lumOff val="80000"/>
          </a:schemeClr>
        </a:solidFill>
      </dgm:spPr>
      <dgm:t>
        <a:bodyPr/>
        <a:lstStyle/>
        <a:p>
          <a:r>
            <a:rPr lang="en-GB" dirty="0" smtClean="0"/>
            <a:t>Preference (Singer)</a:t>
          </a:r>
          <a:endParaRPr lang="en-GB" dirty="0"/>
        </a:p>
      </dgm:t>
    </dgm:pt>
    <dgm:pt modelId="{68F34766-2A0B-4F15-82A1-982A4ED0FB3D}" type="parTrans" cxnId="{1D4624C7-CE00-49DB-86D2-59A6C3562F88}">
      <dgm:prSet/>
      <dgm:spPr/>
      <dgm:t>
        <a:bodyPr/>
        <a:lstStyle/>
        <a:p>
          <a:endParaRPr lang="en-GB"/>
        </a:p>
      </dgm:t>
    </dgm:pt>
    <dgm:pt modelId="{7336931D-8009-4D02-B485-350C939B92AD}" type="sibTrans" cxnId="{1D4624C7-CE00-49DB-86D2-59A6C3562F88}">
      <dgm:prSet/>
      <dgm:spPr/>
      <dgm:t>
        <a:bodyPr/>
        <a:lstStyle/>
        <a:p>
          <a:endParaRPr lang="en-GB"/>
        </a:p>
      </dgm:t>
    </dgm:pt>
    <dgm:pt modelId="{2A96C2FC-9092-4DBD-96B7-A744841E6D7A}" type="asst">
      <dgm:prSet phldrT="[Text]"/>
      <dgm:spPr>
        <a:solidFill>
          <a:schemeClr val="accent4">
            <a:lumMod val="20000"/>
            <a:lumOff val="80000"/>
          </a:schemeClr>
        </a:solidFill>
      </dgm:spPr>
      <dgm:t>
        <a:bodyPr/>
        <a:lstStyle/>
        <a:p>
          <a:r>
            <a:rPr lang="en-GB" dirty="0" smtClean="0"/>
            <a:t>Strong Rule</a:t>
          </a:r>
          <a:endParaRPr lang="en-GB" dirty="0"/>
        </a:p>
      </dgm:t>
    </dgm:pt>
    <dgm:pt modelId="{0C049ECD-0C74-4699-9121-9AC34A2C55CB}" type="parTrans" cxnId="{7C6A6E04-F045-4C9E-9009-2B8263F586A6}">
      <dgm:prSet/>
      <dgm:spPr/>
      <dgm:t>
        <a:bodyPr/>
        <a:lstStyle/>
        <a:p>
          <a:endParaRPr lang="en-GB"/>
        </a:p>
      </dgm:t>
    </dgm:pt>
    <dgm:pt modelId="{9FF40757-AEF7-453D-B189-B2E731C78443}" type="sibTrans" cxnId="{7C6A6E04-F045-4C9E-9009-2B8263F586A6}">
      <dgm:prSet/>
      <dgm:spPr/>
      <dgm:t>
        <a:bodyPr/>
        <a:lstStyle/>
        <a:p>
          <a:endParaRPr lang="en-GB"/>
        </a:p>
      </dgm:t>
    </dgm:pt>
    <dgm:pt modelId="{3F33EC38-D82E-42CA-9DE1-1CAA20D66A3A}" type="asst">
      <dgm:prSet phldrT="[Text]"/>
      <dgm:spPr>
        <a:solidFill>
          <a:schemeClr val="accent4">
            <a:lumMod val="20000"/>
            <a:lumOff val="80000"/>
          </a:schemeClr>
        </a:solidFill>
      </dgm:spPr>
      <dgm:t>
        <a:bodyPr/>
        <a:lstStyle/>
        <a:p>
          <a:r>
            <a:rPr lang="en-GB" dirty="0" smtClean="0"/>
            <a:t>Weak Rule</a:t>
          </a:r>
          <a:endParaRPr lang="en-GB" dirty="0"/>
        </a:p>
      </dgm:t>
    </dgm:pt>
    <dgm:pt modelId="{82B8182A-8418-47EE-9B86-C0531F6289E6}" type="parTrans" cxnId="{FD9B4B30-E19E-4BBB-8A23-3DDB79502D04}">
      <dgm:prSet/>
      <dgm:spPr/>
      <dgm:t>
        <a:bodyPr/>
        <a:lstStyle/>
        <a:p>
          <a:endParaRPr lang="en-GB"/>
        </a:p>
      </dgm:t>
    </dgm:pt>
    <dgm:pt modelId="{8904C149-99E3-4ED4-9C6F-CDA47378044C}" type="sibTrans" cxnId="{FD9B4B30-E19E-4BBB-8A23-3DDB79502D04}">
      <dgm:prSet/>
      <dgm:spPr/>
      <dgm:t>
        <a:bodyPr/>
        <a:lstStyle/>
        <a:p>
          <a:endParaRPr lang="en-GB"/>
        </a:p>
      </dgm:t>
    </dgm:pt>
    <dgm:pt modelId="{799BBA2D-0AFA-4318-8F72-70BD8B04C5C8}" type="asst">
      <dgm:prSet phldrT="[Text]"/>
      <dgm:spPr>
        <a:solidFill>
          <a:schemeClr val="accent5">
            <a:lumMod val="50000"/>
          </a:schemeClr>
        </a:solidFill>
      </dgm:spPr>
      <dgm:t>
        <a:bodyPr/>
        <a:lstStyle/>
        <a:p>
          <a:r>
            <a:rPr lang="en-GB" dirty="0" smtClean="0">
              <a:solidFill>
                <a:schemeClr val="bg1"/>
              </a:solidFill>
            </a:rPr>
            <a:t>Meta Ethics</a:t>
          </a:r>
          <a:br>
            <a:rPr lang="en-GB" dirty="0" smtClean="0">
              <a:solidFill>
                <a:schemeClr val="bg1"/>
              </a:solidFill>
            </a:rPr>
          </a:br>
          <a:r>
            <a:rPr lang="en-GB" dirty="0" smtClean="0">
              <a:solidFill>
                <a:schemeClr val="bg1"/>
              </a:solidFill>
            </a:rPr>
            <a:t>(What does “good” mean?)</a:t>
          </a:r>
          <a:endParaRPr lang="en-GB" dirty="0">
            <a:solidFill>
              <a:schemeClr val="bg1"/>
            </a:solidFill>
          </a:endParaRPr>
        </a:p>
      </dgm:t>
    </dgm:pt>
    <dgm:pt modelId="{EE7FDCE4-39DE-4B56-9DD7-37359BD3E0C9}" type="parTrans" cxnId="{259A64C2-CBD7-4B39-9BE3-56C40D9698A5}">
      <dgm:prSet/>
      <dgm:spPr/>
      <dgm:t>
        <a:bodyPr/>
        <a:lstStyle/>
        <a:p>
          <a:endParaRPr lang="en-GB"/>
        </a:p>
      </dgm:t>
    </dgm:pt>
    <dgm:pt modelId="{FF72F58B-2CE5-4F01-9D09-67275A860299}" type="sibTrans" cxnId="{259A64C2-CBD7-4B39-9BE3-56C40D9698A5}">
      <dgm:prSet/>
      <dgm:spPr/>
      <dgm:t>
        <a:bodyPr/>
        <a:lstStyle/>
        <a:p>
          <a:endParaRPr lang="en-GB"/>
        </a:p>
      </dgm:t>
    </dgm:pt>
    <dgm:pt modelId="{A0388726-1590-4DE4-9314-8236ED35C19E}" type="asst">
      <dgm:prSet phldrT="[Text]"/>
      <dgm:spPr>
        <a:solidFill>
          <a:schemeClr val="accent4"/>
        </a:solidFill>
      </dgm:spPr>
      <dgm:t>
        <a:bodyPr/>
        <a:lstStyle/>
        <a:p>
          <a:r>
            <a:rPr lang="en-GB" dirty="0" smtClean="0"/>
            <a:t>Normative Ethics</a:t>
          </a:r>
          <a:br>
            <a:rPr lang="en-GB" dirty="0" smtClean="0"/>
          </a:br>
          <a:r>
            <a:rPr lang="en-GB" dirty="0" smtClean="0"/>
            <a:t>(What actions are good?)</a:t>
          </a:r>
          <a:endParaRPr lang="en-GB" dirty="0"/>
        </a:p>
      </dgm:t>
    </dgm:pt>
    <dgm:pt modelId="{A4CE650A-F220-4C34-97EC-F0020055855A}" type="parTrans" cxnId="{4188826B-65D9-467C-8AB7-31584D76C53C}">
      <dgm:prSet/>
      <dgm:spPr/>
      <dgm:t>
        <a:bodyPr/>
        <a:lstStyle/>
        <a:p>
          <a:endParaRPr lang="en-GB"/>
        </a:p>
      </dgm:t>
    </dgm:pt>
    <dgm:pt modelId="{41B7062C-328A-48E6-AF67-1C6E021B0D30}" type="sibTrans" cxnId="{4188826B-65D9-467C-8AB7-31584D76C53C}">
      <dgm:prSet/>
      <dgm:spPr/>
      <dgm:t>
        <a:bodyPr/>
        <a:lstStyle/>
        <a:p>
          <a:endParaRPr lang="en-GB"/>
        </a:p>
      </dgm:t>
    </dgm:pt>
    <dgm:pt modelId="{3950CF35-F886-4569-9200-7A78530879EF}" type="asst">
      <dgm:prSet phldrT="[Text]"/>
      <dgm:spPr>
        <a:solidFill>
          <a:schemeClr val="accent5">
            <a:lumMod val="75000"/>
          </a:schemeClr>
        </a:solidFill>
      </dgm:spPr>
      <dgm:t>
        <a:bodyPr/>
        <a:lstStyle/>
        <a:p>
          <a:r>
            <a:rPr lang="en-GB" dirty="0" err="1" smtClean="0">
              <a:solidFill>
                <a:schemeClr val="bg1"/>
              </a:solidFill>
            </a:rPr>
            <a:t>Cognitivism</a:t>
          </a:r>
          <a:endParaRPr lang="en-GB" dirty="0">
            <a:solidFill>
              <a:schemeClr val="bg1"/>
            </a:solidFill>
          </a:endParaRPr>
        </a:p>
      </dgm:t>
    </dgm:pt>
    <dgm:pt modelId="{8A476945-61B6-444A-9BB0-94A7D234C498}" type="parTrans" cxnId="{889C3569-89C9-4807-B58D-C85095297BF2}">
      <dgm:prSet/>
      <dgm:spPr/>
      <dgm:t>
        <a:bodyPr/>
        <a:lstStyle/>
        <a:p>
          <a:endParaRPr lang="en-GB"/>
        </a:p>
      </dgm:t>
    </dgm:pt>
    <dgm:pt modelId="{DE20FFAD-7073-4FE3-9A8F-524EDBAE0940}" type="sibTrans" cxnId="{889C3569-89C9-4807-B58D-C85095297BF2}">
      <dgm:prSet/>
      <dgm:spPr/>
      <dgm:t>
        <a:bodyPr/>
        <a:lstStyle/>
        <a:p>
          <a:endParaRPr lang="en-GB"/>
        </a:p>
      </dgm:t>
    </dgm:pt>
    <dgm:pt modelId="{BE8A4190-EEA7-4DEA-930D-98ED0872CBBE}" type="asst">
      <dgm:prSet phldrT="[Text]"/>
      <dgm:spPr>
        <a:solidFill>
          <a:schemeClr val="accent5">
            <a:lumMod val="75000"/>
          </a:schemeClr>
        </a:solidFill>
      </dgm:spPr>
      <dgm:t>
        <a:bodyPr/>
        <a:lstStyle/>
        <a:p>
          <a:r>
            <a:rPr lang="en-GB" dirty="0" err="1" smtClean="0">
              <a:solidFill>
                <a:schemeClr val="bg1"/>
              </a:solidFill>
            </a:rPr>
            <a:t>Noncognitivism</a:t>
          </a:r>
          <a:endParaRPr lang="en-GB" dirty="0" smtClean="0">
            <a:solidFill>
              <a:schemeClr val="bg1"/>
            </a:solidFill>
          </a:endParaRPr>
        </a:p>
      </dgm:t>
    </dgm:pt>
    <dgm:pt modelId="{03CA7C24-A4D2-43C1-A91A-8C49F48AB5A1}" type="parTrans" cxnId="{1AE6D91A-126A-478C-9313-7029188D7E5E}">
      <dgm:prSet/>
      <dgm:spPr/>
      <dgm:t>
        <a:bodyPr/>
        <a:lstStyle/>
        <a:p>
          <a:endParaRPr lang="en-GB"/>
        </a:p>
      </dgm:t>
    </dgm:pt>
    <dgm:pt modelId="{485FFD50-F632-4D27-A056-2F11704DB070}" type="sibTrans" cxnId="{1AE6D91A-126A-478C-9313-7029188D7E5E}">
      <dgm:prSet/>
      <dgm:spPr/>
      <dgm:t>
        <a:bodyPr/>
        <a:lstStyle/>
        <a:p>
          <a:endParaRPr lang="en-GB"/>
        </a:p>
      </dgm:t>
    </dgm:pt>
    <dgm:pt modelId="{E7B20FB2-EEBF-4ACB-B710-820056BA2786}" type="asst">
      <dgm:prSet phldrT="[Text]"/>
      <dgm:spPr>
        <a:solidFill>
          <a:schemeClr val="accent5">
            <a:lumMod val="20000"/>
            <a:lumOff val="80000"/>
          </a:schemeClr>
        </a:solidFill>
      </dgm:spPr>
      <dgm:t>
        <a:bodyPr/>
        <a:lstStyle/>
        <a:p>
          <a:r>
            <a:rPr lang="en-GB" dirty="0" err="1" smtClean="0"/>
            <a:t>Emotivism</a:t>
          </a:r>
          <a:endParaRPr lang="en-GB" dirty="0" smtClean="0"/>
        </a:p>
      </dgm:t>
    </dgm:pt>
    <dgm:pt modelId="{A6BC56C8-6AEB-4429-873F-F65D57F74D15}" type="parTrans" cxnId="{C01570F2-05D8-4231-9A02-97491E3C2385}">
      <dgm:prSet/>
      <dgm:spPr/>
      <dgm:t>
        <a:bodyPr/>
        <a:lstStyle/>
        <a:p>
          <a:endParaRPr lang="en-GB"/>
        </a:p>
      </dgm:t>
    </dgm:pt>
    <dgm:pt modelId="{60521341-ACF3-4D28-8268-7D5D05553784}" type="sibTrans" cxnId="{C01570F2-05D8-4231-9A02-97491E3C2385}">
      <dgm:prSet/>
      <dgm:spPr/>
      <dgm:t>
        <a:bodyPr/>
        <a:lstStyle/>
        <a:p>
          <a:endParaRPr lang="en-GB"/>
        </a:p>
      </dgm:t>
    </dgm:pt>
    <dgm:pt modelId="{2857E8F6-A8C4-4339-86A2-BEF115E0CBC3}" type="asst">
      <dgm:prSet phldrT="[Text]"/>
      <dgm:spPr>
        <a:solidFill>
          <a:schemeClr val="accent5">
            <a:lumMod val="20000"/>
            <a:lumOff val="80000"/>
          </a:schemeClr>
        </a:solidFill>
      </dgm:spPr>
      <dgm:t>
        <a:bodyPr/>
        <a:lstStyle/>
        <a:p>
          <a:r>
            <a:rPr lang="en-GB" dirty="0" smtClean="0"/>
            <a:t>Prescriptivism</a:t>
          </a:r>
        </a:p>
      </dgm:t>
    </dgm:pt>
    <dgm:pt modelId="{20C021FA-7D77-42DF-8240-6C7C8BAB265C}" type="parTrans" cxnId="{1E99702A-8D92-4AE6-9F07-C609F7E19D42}">
      <dgm:prSet/>
      <dgm:spPr/>
      <dgm:t>
        <a:bodyPr/>
        <a:lstStyle/>
        <a:p>
          <a:endParaRPr lang="en-GB"/>
        </a:p>
      </dgm:t>
    </dgm:pt>
    <dgm:pt modelId="{890A90DA-A755-4D4E-BD8E-9816585DF1CF}" type="sibTrans" cxnId="{1E99702A-8D92-4AE6-9F07-C609F7E19D42}">
      <dgm:prSet/>
      <dgm:spPr/>
      <dgm:t>
        <a:bodyPr/>
        <a:lstStyle/>
        <a:p>
          <a:endParaRPr lang="en-GB"/>
        </a:p>
      </dgm:t>
    </dgm:pt>
    <dgm:pt modelId="{71302795-AD78-403E-B4A4-4C676EA4E828}" type="asst">
      <dgm:prSet phldrT="[Text]"/>
      <dgm:spPr>
        <a:solidFill>
          <a:schemeClr val="accent5">
            <a:lumMod val="20000"/>
            <a:lumOff val="80000"/>
          </a:schemeClr>
        </a:solidFill>
      </dgm:spPr>
      <dgm:t>
        <a:bodyPr/>
        <a:lstStyle/>
        <a:p>
          <a:r>
            <a:rPr lang="en-GB" dirty="0" smtClean="0"/>
            <a:t>Naturalism</a:t>
          </a:r>
          <a:endParaRPr lang="en-GB" dirty="0"/>
        </a:p>
      </dgm:t>
    </dgm:pt>
    <dgm:pt modelId="{D0FDD84D-1F62-4027-83FF-111A78E3BC0A}" type="parTrans" cxnId="{85F6094F-DE82-456F-B1C6-34F4AC2F021B}">
      <dgm:prSet/>
      <dgm:spPr/>
      <dgm:t>
        <a:bodyPr/>
        <a:lstStyle/>
        <a:p>
          <a:endParaRPr lang="en-GB"/>
        </a:p>
      </dgm:t>
    </dgm:pt>
    <dgm:pt modelId="{EC2881DB-E994-4C48-ADBE-E74DF9ACA21E}" type="sibTrans" cxnId="{85F6094F-DE82-456F-B1C6-34F4AC2F021B}">
      <dgm:prSet/>
      <dgm:spPr/>
      <dgm:t>
        <a:bodyPr/>
        <a:lstStyle/>
        <a:p>
          <a:endParaRPr lang="en-GB"/>
        </a:p>
      </dgm:t>
    </dgm:pt>
    <dgm:pt modelId="{34E22DE3-408B-4EB1-B77F-7AECEF5C7864}" type="asst">
      <dgm:prSet phldrT="[Text]"/>
      <dgm:spPr>
        <a:solidFill>
          <a:srgbClr val="7030A0"/>
        </a:solidFill>
      </dgm:spPr>
      <dgm:t>
        <a:bodyPr/>
        <a:lstStyle/>
        <a:p>
          <a:r>
            <a:rPr lang="en-GB" dirty="0" smtClean="0">
              <a:solidFill>
                <a:schemeClr val="bg1"/>
              </a:solidFill>
            </a:rPr>
            <a:t>Descriptive Ethics</a:t>
          </a:r>
          <a:br>
            <a:rPr lang="en-GB" dirty="0" smtClean="0">
              <a:solidFill>
                <a:schemeClr val="bg1"/>
              </a:solidFill>
            </a:rPr>
          </a:br>
          <a:r>
            <a:rPr lang="en-GB" dirty="0" smtClean="0">
              <a:solidFill>
                <a:schemeClr val="bg1"/>
              </a:solidFill>
            </a:rPr>
            <a:t>(What do people think is good?)</a:t>
          </a:r>
          <a:endParaRPr lang="en-GB" dirty="0">
            <a:solidFill>
              <a:schemeClr val="bg1"/>
            </a:solidFill>
          </a:endParaRPr>
        </a:p>
      </dgm:t>
    </dgm:pt>
    <dgm:pt modelId="{BDD6DFBF-56F4-4892-B1C4-1849D22DB8A5}" type="parTrans" cxnId="{27603B79-5449-460D-9ADE-4D924832AA2C}">
      <dgm:prSet/>
      <dgm:spPr/>
      <dgm:t>
        <a:bodyPr/>
        <a:lstStyle/>
        <a:p>
          <a:endParaRPr lang="en-GB"/>
        </a:p>
      </dgm:t>
    </dgm:pt>
    <dgm:pt modelId="{85ED50C6-7CC3-4C23-BD77-BD92ED79D172}" type="sibTrans" cxnId="{27603B79-5449-460D-9ADE-4D924832AA2C}">
      <dgm:prSet/>
      <dgm:spPr/>
      <dgm:t>
        <a:bodyPr/>
        <a:lstStyle/>
        <a:p>
          <a:endParaRPr lang="en-GB"/>
        </a:p>
      </dgm:t>
    </dgm:pt>
    <dgm:pt modelId="{8BCD5D04-B282-4525-9BB6-4015F55AC951}" type="asst">
      <dgm:prSet phldrT="[Text]"/>
      <dgm:spPr>
        <a:solidFill>
          <a:schemeClr val="accent6">
            <a:lumMod val="50000"/>
          </a:schemeClr>
        </a:solidFill>
      </dgm:spPr>
      <dgm:t>
        <a:bodyPr/>
        <a:lstStyle/>
        <a:p>
          <a:r>
            <a:rPr lang="en-GB" dirty="0" smtClean="0">
              <a:solidFill>
                <a:schemeClr val="bg1"/>
              </a:solidFill>
            </a:rPr>
            <a:t>Applied Ethics</a:t>
          </a:r>
          <a:br>
            <a:rPr lang="en-GB" dirty="0" smtClean="0">
              <a:solidFill>
                <a:schemeClr val="bg1"/>
              </a:solidFill>
            </a:rPr>
          </a:br>
          <a:r>
            <a:rPr lang="en-GB" dirty="0" smtClean="0">
              <a:solidFill>
                <a:schemeClr val="bg1"/>
              </a:solidFill>
            </a:rPr>
            <a:t>(How can we apply moral knowledge?)</a:t>
          </a:r>
          <a:endParaRPr lang="en-GB" dirty="0">
            <a:solidFill>
              <a:schemeClr val="bg1"/>
            </a:solidFill>
          </a:endParaRPr>
        </a:p>
      </dgm:t>
    </dgm:pt>
    <dgm:pt modelId="{676AA6A6-4DC2-4CE1-916C-E683229580FE}" type="sibTrans" cxnId="{79B80D5D-218A-4DEC-9648-FF30F6124AC9}">
      <dgm:prSet/>
      <dgm:spPr/>
      <dgm:t>
        <a:bodyPr/>
        <a:lstStyle/>
        <a:p>
          <a:endParaRPr lang="en-GB"/>
        </a:p>
      </dgm:t>
    </dgm:pt>
    <dgm:pt modelId="{DD384CFA-223C-4553-8011-3FDBF29744D4}" type="parTrans" cxnId="{79B80D5D-218A-4DEC-9648-FF30F6124AC9}">
      <dgm:prSet/>
      <dgm:spPr/>
      <dgm:t>
        <a:bodyPr/>
        <a:lstStyle/>
        <a:p>
          <a:endParaRPr lang="en-GB"/>
        </a:p>
      </dgm:t>
    </dgm:pt>
    <dgm:pt modelId="{8A318DA2-9ECA-4F06-93ED-6B8F69E89711}" type="asst">
      <dgm:prSet phldrT="[Text]"/>
      <dgm:spPr>
        <a:solidFill>
          <a:schemeClr val="accent5">
            <a:lumMod val="20000"/>
            <a:lumOff val="80000"/>
          </a:schemeClr>
        </a:solidFill>
      </dgm:spPr>
      <dgm:t>
        <a:bodyPr/>
        <a:lstStyle/>
        <a:p>
          <a:r>
            <a:rPr lang="en-GB" dirty="0" smtClean="0"/>
            <a:t>Intuitionism</a:t>
          </a:r>
          <a:endParaRPr lang="en-GB" dirty="0"/>
        </a:p>
      </dgm:t>
    </dgm:pt>
    <dgm:pt modelId="{7BE385B4-F01F-4DF9-979B-9C2820412A88}" type="parTrans" cxnId="{1EEF14D1-A39F-4B52-8343-BADB0487F186}">
      <dgm:prSet/>
      <dgm:spPr/>
      <dgm:t>
        <a:bodyPr/>
        <a:lstStyle/>
        <a:p>
          <a:endParaRPr lang="en-GB"/>
        </a:p>
      </dgm:t>
    </dgm:pt>
    <dgm:pt modelId="{06029141-4C2A-4D57-90D1-152EA15CD5CF}" type="sibTrans" cxnId="{1EEF14D1-A39F-4B52-8343-BADB0487F186}">
      <dgm:prSet/>
      <dgm:spPr/>
      <dgm:t>
        <a:bodyPr/>
        <a:lstStyle/>
        <a:p>
          <a:endParaRPr lang="en-GB"/>
        </a:p>
      </dgm:t>
    </dgm:pt>
    <dgm:pt modelId="{D8DC878D-6449-4EC1-B57F-A70E1BBD9D9A}" type="asst">
      <dgm:prSet phldrT="[Text]"/>
      <dgm:spPr>
        <a:solidFill>
          <a:schemeClr val="accent6"/>
        </a:solidFill>
      </dgm:spPr>
      <dgm:t>
        <a:bodyPr/>
        <a:lstStyle/>
        <a:p>
          <a:r>
            <a:rPr lang="en-GB" dirty="0" smtClean="0">
              <a:solidFill>
                <a:schemeClr val="bg1"/>
              </a:solidFill>
            </a:rPr>
            <a:t>Euthanasia</a:t>
          </a:r>
        </a:p>
      </dgm:t>
    </dgm:pt>
    <dgm:pt modelId="{2D4CE003-A9DC-4C1F-8BA4-EDF2CD4DDBF2}" type="parTrans" cxnId="{AC9A0362-A19C-45AC-83CF-D67A365E2AC4}">
      <dgm:prSet/>
      <dgm:spPr/>
      <dgm:t>
        <a:bodyPr/>
        <a:lstStyle/>
        <a:p>
          <a:endParaRPr lang="en-GB"/>
        </a:p>
      </dgm:t>
    </dgm:pt>
    <dgm:pt modelId="{88DC7A59-1C69-4DAB-A4F5-3C695F524FEE}" type="sibTrans" cxnId="{AC9A0362-A19C-45AC-83CF-D67A365E2AC4}">
      <dgm:prSet/>
      <dgm:spPr/>
      <dgm:t>
        <a:bodyPr/>
        <a:lstStyle/>
        <a:p>
          <a:endParaRPr lang="en-GB"/>
        </a:p>
      </dgm:t>
    </dgm:pt>
    <dgm:pt modelId="{ADC9F527-0D85-4406-897A-FAA4FED2BE68}" type="asst">
      <dgm:prSet phldrT="[Text]"/>
      <dgm:spPr>
        <a:solidFill>
          <a:schemeClr val="accent6"/>
        </a:solidFill>
      </dgm:spPr>
      <dgm:t>
        <a:bodyPr/>
        <a:lstStyle/>
        <a:p>
          <a:r>
            <a:rPr lang="en-GB" dirty="0" smtClean="0">
              <a:solidFill>
                <a:schemeClr val="bg1"/>
              </a:solidFill>
            </a:rPr>
            <a:t>Business Ethics</a:t>
          </a:r>
        </a:p>
      </dgm:t>
    </dgm:pt>
    <dgm:pt modelId="{2808250C-6D09-49E3-ACBB-81459B09E78B}" type="parTrans" cxnId="{382EE6FD-4003-4B3E-AA68-DD86C538A1C2}">
      <dgm:prSet/>
      <dgm:spPr/>
      <dgm:t>
        <a:bodyPr/>
        <a:lstStyle/>
        <a:p>
          <a:endParaRPr lang="en-GB"/>
        </a:p>
      </dgm:t>
    </dgm:pt>
    <dgm:pt modelId="{0F5A6D50-3A15-4300-B821-D94736C64226}" type="sibTrans" cxnId="{382EE6FD-4003-4B3E-AA68-DD86C538A1C2}">
      <dgm:prSet/>
      <dgm:spPr/>
      <dgm:t>
        <a:bodyPr/>
        <a:lstStyle/>
        <a:p>
          <a:endParaRPr lang="en-GB"/>
        </a:p>
      </dgm:t>
    </dgm:pt>
    <dgm:pt modelId="{393EF87D-B834-4E53-8BD6-894ADB03E703}" type="asst">
      <dgm:prSet phldrT="[Text]"/>
      <dgm:spPr>
        <a:solidFill>
          <a:schemeClr val="accent6"/>
        </a:solidFill>
      </dgm:spPr>
      <dgm:t>
        <a:bodyPr/>
        <a:lstStyle/>
        <a:p>
          <a:r>
            <a:rPr lang="en-GB" dirty="0" smtClean="0">
              <a:solidFill>
                <a:schemeClr val="bg1"/>
              </a:solidFill>
            </a:rPr>
            <a:t>Sexual Ethics</a:t>
          </a:r>
        </a:p>
      </dgm:t>
    </dgm:pt>
    <dgm:pt modelId="{57F494D6-9E4C-4F70-97D2-C63F8026F48D}" type="parTrans" cxnId="{68976CDB-0F36-4A81-A317-C955AA738C7F}">
      <dgm:prSet/>
      <dgm:spPr/>
      <dgm:t>
        <a:bodyPr/>
        <a:lstStyle/>
        <a:p>
          <a:endParaRPr lang="en-GB"/>
        </a:p>
      </dgm:t>
    </dgm:pt>
    <dgm:pt modelId="{FC73898F-065F-4AC9-AEA7-84B081E2B946}" type="sibTrans" cxnId="{68976CDB-0F36-4A81-A317-C955AA738C7F}">
      <dgm:prSet/>
      <dgm:spPr/>
      <dgm:t>
        <a:bodyPr/>
        <a:lstStyle/>
        <a:p>
          <a:endParaRPr lang="en-GB"/>
        </a:p>
      </dgm:t>
    </dgm:pt>
    <dgm:pt modelId="{B9A50B79-7ED2-4CFB-B9FC-64FA563274F9}" type="pres">
      <dgm:prSet presAssocID="{6059B8E0-E64F-4603-87DF-B347C75C65B6}" presName="mainComposite" presStyleCnt="0">
        <dgm:presLayoutVars>
          <dgm:chPref val="1"/>
          <dgm:dir/>
          <dgm:animOne val="branch"/>
          <dgm:animLvl val="lvl"/>
          <dgm:resizeHandles val="exact"/>
        </dgm:presLayoutVars>
      </dgm:prSet>
      <dgm:spPr/>
      <dgm:t>
        <a:bodyPr/>
        <a:lstStyle/>
        <a:p>
          <a:endParaRPr lang="en-GB"/>
        </a:p>
      </dgm:t>
    </dgm:pt>
    <dgm:pt modelId="{2E3541AD-0417-485B-8599-928E17D448D1}" type="pres">
      <dgm:prSet presAssocID="{6059B8E0-E64F-4603-87DF-B347C75C65B6}" presName="hierFlow" presStyleCnt="0"/>
      <dgm:spPr/>
      <dgm:t>
        <a:bodyPr/>
        <a:lstStyle/>
        <a:p>
          <a:endParaRPr lang="en-GB"/>
        </a:p>
      </dgm:t>
    </dgm:pt>
    <dgm:pt modelId="{E35A37C1-527A-4263-97FC-D3D5F1DFA778}" type="pres">
      <dgm:prSet presAssocID="{6059B8E0-E64F-4603-87DF-B347C75C65B6}" presName="hierChild1" presStyleCnt="0">
        <dgm:presLayoutVars>
          <dgm:chPref val="1"/>
          <dgm:animOne val="branch"/>
          <dgm:animLvl val="lvl"/>
        </dgm:presLayoutVars>
      </dgm:prSet>
      <dgm:spPr/>
      <dgm:t>
        <a:bodyPr/>
        <a:lstStyle/>
        <a:p>
          <a:endParaRPr lang="en-GB"/>
        </a:p>
      </dgm:t>
    </dgm:pt>
    <dgm:pt modelId="{0F51065D-44B9-4A67-80D0-BE0A0B5F08F3}" type="pres">
      <dgm:prSet presAssocID="{FD317116-7D6C-498D-A3CB-1789F90892A2}" presName="Name14" presStyleCnt="0"/>
      <dgm:spPr/>
      <dgm:t>
        <a:bodyPr/>
        <a:lstStyle/>
        <a:p>
          <a:endParaRPr lang="en-GB"/>
        </a:p>
      </dgm:t>
    </dgm:pt>
    <dgm:pt modelId="{7D82A97C-CD39-402F-9E93-EF64B4D27BC1}" type="pres">
      <dgm:prSet presAssocID="{FD317116-7D6C-498D-A3CB-1789F90892A2}" presName="level1Shape" presStyleLbl="node0" presStyleIdx="0" presStyleCnt="1" custLinFactY="-7118" custLinFactNeighborX="65223" custLinFactNeighborY="-100000">
        <dgm:presLayoutVars>
          <dgm:chPref val="3"/>
        </dgm:presLayoutVars>
      </dgm:prSet>
      <dgm:spPr/>
      <dgm:t>
        <a:bodyPr/>
        <a:lstStyle/>
        <a:p>
          <a:endParaRPr lang="en-GB"/>
        </a:p>
      </dgm:t>
    </dgm:pt>
    <dgm:pt modelId="{509A3E2C-A3C3-4B7A-A0E0-A583AF0467A0}" type="pres">
      <dgm:prSet presAssocID="{FD317116-7D6C-498D-A3CB-1789F90892A2}" presName="hierChild2" presStyleCnt="0"/>
      <dgm:spPr/>
      <dgm:t>
        <a:bodyPr/>
        <a:lstStyle/>
        <a:p>
          <a:endParaRPr lang="en-GB"/>
        </a:p>
      </dgm:t>
    </dgm:pt>
    <dgm:pt modelId="{D3D8E267-C387-42F3-978D-363E8B0EBA3E}" type="pres">
      <dgm:prSet presAssocID="{BDD6DFBF-56F4-4892-B1C4-1849D22DB8A5}" presName="Name19" presStyleLbl="parChTrans1D2" presStyleIdx="0" presStyleCnt="4"/>
      <dgm:spPr/>
      <dgm:t>
        <a:bodyPr/>
        <a:lstStyle/>
        <a:p>
          <a:endParaRPr lang="en-GB"/>
        </a:p>
      </dgm:t>
    </dgm:pt>
    <dgm:pt modelId="{9695DD6E-5607-4745-8F31-9CD20AF1E4F6}" type="pres">
      <dgm:prSet presAssocID="{34E22DE3-408B-4EB1-B77F-7AECEF5C7864}" presName="Name21" presStyleCnt="0"/>
      <dgm:spPr/>
      <dgm:t>
        <a:bodyPr/>
        <a:lstStyle/>
        <a:p>
          <a:endParaRPr lang="en-GB"/>
        </a:p>
      </dgm:t>
    </dgm:pt>
    <dgm:pt modelId="{A338E50D-5D02-4773-AA41-48ECF2920450}" type="pres">
      <dgm:prSet presAssocID="{34E22DE3-408B-4EB1-B77F-7AECEF5C7864}" presName="level2Shape" presStyleLbl="asst1" presStyleIdx="0" presStyleCnt="25" custLinFactX="600000" custLinFactNeighborX="687801" custLinFactNeighborY="-60059"/>
      <dgm:spPr/>
      <dgm:t>
        <a:bodyPr/>
        <a:lstStyle/>
        <a:p>
          <a:endParaRPr lang="en-GB"/>
        </a:p>
      </dgm:t>
    </dgm:pt>
    <dgm:pt modelId="{039A4C84-7448-4031-965B-97A8F3B77C91}" type="pres">
      <dgm:prSet presAssocID="{34E22DE3-408B-4EB1-B77F-7AECEF5C7864}" presName="hierChild3" presStyleCnt="0"/>
      <dgm:spPr/>
      <dgm:t>
        <a:bodyPr/>
        <a:lstStyle/>
        <a:p>
          <a:endParaRPr lang="en-GB"/>
        </a:p>
      </dgm:t>
    </dgm:pt>
    <dgm:pt modelId="{BE7C061C-4990-430C-8DF8-21927D664A8F}" type="pres">
      <dgm:prSet presAssocID="{DD384CFA-223C-4553-8011-3FDBF29744D4}" presName="Name19" presStyleLbl="parChTrans1D2" presStyleIdx="1" presStyleCnt="4"/>
      <dgm:spPr/>
      <dgm:t>
        <a:bodyPr/>
        <a:lstStyle/>
        <a:p>
          <a:endParaRPr lang="en-GB"/>
        </a:p>
      </dgm:t>
    </dgm:pt>
    <dgm:pt modelId="{29D4A5D6-0067-4600-BC12-A89EFC559057}" type="pres">
      <dgm:prSet presAssocID="{8BCD5D04-B282-4525-9BB6-4015F55AC951}" presName="Name21" presStyleCnt="0"/>
      <dgm:spPr/>
      <dgm:t>
        <a:bodyPr/>
        <a:lstStyle/>
        <a:p>
          <a:endParaRPr lang="en-GB"/>
        </a:p>
      </dgm:t>
    </dgm:pt>
    <dgm:pt modelId="{3B6C4431-0073-4627-85C5-9E7D734BFB90}" type="pres">
      <dgm:prSet presAssocID="{8BCD5D04-B282-4525-9BB6-4015F55AC951}" presName="level2Shape" presStyleLbl="asst1" presStyleIdx="1" presStyleCnt="25" custLinFactX="400000" custLinFactNeighborX="474983" custLinFactNeighborY="-60099"/>
      <dgm:spPr/>
      <dgm:t>
        <a:bodyPr/>
        <a:lstStyle/>
        <a:p>
          <a:endParaRPr lang="en-GB"/>
        </a:p>
      </dgm:t>
    </dgm:pt>
    <dgm:pt modelId="{E368E2B2-3C8D-475F-AB44-D1C242290C37}" type="pres">
      <dgm:prSet presAssocID="{8BCD5D04-B282-4525-9BB6-4015F55AC951}" presName="hierChild3" presStyleCnt="0"/>
      <dgm:spPr/>
      <dgm:t>
        <a:bodyPr/>
        <a:lstStyle/>
        <a:p>
          <a:endParaRPr lang="en-GB"/>
        </a:p>
      </dgm:t>
    </dgm:pt>
    <dgm:pt modelId="{B6719EA0-3092-41C8-9A0B-1D199D3AD5EC}" type="pres">
      <dgm:prSet presAssocID="{2D4CE003-A9DC-4C1F-8BA4-EDF2CD4DDBF2}" presName="Name19" presStyleLbl="parChTrans1D3" presStyleIdx="0" presStyleCnt="8"/>
      <dgm:spPr/>
      <dgm:t>
        <a:bodyPr/>
        <a:lstStyle/>
        <a:p>
          <a:endParaRPr lang="en-GB"/>
        </a:p>
      </dgm:t>
    </dgm:pt>
    <dgm:pt modelId="{AF61AE6E-4474-4311-980A-88E0A24DB2C7}" type="pres">
      <dgm:prSet presAssocID="{D8DC878D-6449-4EC1-B57F-A70E1BBD9D9A}" presName="Name21" presStyleCnt="0"/>
      <dgm:spPr/>
    </dgm:pt>
    <dgm:pt modelId="{E50A07B3-0B37-4C52-A5B6-162242DB4B29}" type="pres">
      <dgm:prSet presAssocID="{D8DC878D-6449-4EC1-B57F-A70E1BBD9D9A}" presName="level2Shape" presStyleLbl="asst1" presStyleIdx="2" presStyleCnt="25" custLinFactX="400000" custLinFactNeighborX="483696" custLinFactNeighborY="-64028"/>
      <dgm:spPr/>
      <dgm:t>
        <a:bodyPr/>
        <a:lstStyle/>
        <a:p>
          <a:endParaRPr lang="en-GB"/>
        </a:p>
      </dgm:t>
    </dgm:pt>
    <dgm:pt modelId="{B961D460-550F-413C-BCD1-DEDA6637F33C}" type="pres">
      <dgm:prSet presAssocID="{D8DC878D-6449-4EC1-B57F-A70E1BBD9D9A}" presName="hierChild3" presStyleCnt="0"/>
      <dgm:spPr/>
    </dgm:pt>
    <dgm:pt modelId="{4BDDABD6-E979-442E-BB18-A02A7219D4C9}" type="pres">
      <dgm:prSet presAssocID="{2808250C-6D09-49E3-ACBB-81459B09E78B}" presName="Name19" presStyleLbl="parChTrans1D3" presStyleIdx="1" presStyleCnt="8"/>
      <dgm:spPr/>
      <dgm:t>
        <a:bodyPr/>
        <a:lstStyle/>
        <a:p>
          <a:endParaRPr lang="en-GB"/>
        </a:p>
      </dgm:t>
    </dgm:pt>
    <dgm:pt modelId="{71C7B718-7FF2-4007-B2B4-48936FAF41D2}" type="pres">
      <dgm:prSet presAssocID="{ADC9F527-0D85-4406-897A-FAA4FED2BE68}" presName="Name21" presStyleCnt="0"/>
      <dgm:spPr/>
    </dgm:pt>
    <dgm:pt modelId="{8C98AD67-E77A-464E-B890-9F6CE3515AD4}" type="pres">
      <dgm:prSet presAssocID="{ADC9F527-0D85-4406-897A-FAA4FED2BE68}" presName="level2Shape" presStyleLbl="asst1" presStyleIdx="3" presStyleCnt="25" custLinFactX="400000" custLinFactNeighborX="472415" custLinFactNeighborY="-64691"/>
      <dgm:spPr/>
      <dgm:t>
        <a:bodyPr/>
        <a:lstStyle/>
        <a:p>
          <a:endParaRPr lang="en-GB"/>
        </a:p>
      </dgm:t>
    </dgm:pt>
    <dgm:pt modelId="{4BF01967-0443-40FF-A21C-887F660C44CC}" type="pres">
      <dgm:prSet presAssocID="{ADC9F527-0D85-4406-897A-FAA4FED2BE68}" presName="hierChild3" presStyleCnt="0"/>
      <dgm:spPr/>
    </dgm:pt>
    <dgm:pt modelId="{38ED2DCA-1551-4F84-9A9E-29A948E39DB3}" type="pres">
      <dgm:prSet presAssocID="{57F494D6-9E4C-4F70-97D2-C63F8026F48D}" presName="Name19" presStyleLbl="parChTrans1D3" presStyleIdx="2" presStyleCnt="8"/>
      <dgm:spPr/>
      <dgm:t>
        <a:bodyPr/>
        <a:lstStyle/>
        <a:p>
          <a:endParaRPr lang="en-GB"/>
        </a:p>
      </dgm:t>
    </dgm:pt>
    <dgm:pt modelId="{58FEA2D5-FED4-418F-BAA5-50DF4D7D4621}" type="pres">
      <dgm:prSet presAssocID="{393EF87D-B834-4E53-8BD6-894ADB03E703}" presName="Name21" presStyleCnt="0"/>
      <dgm:spPr/>
    </dgm:pt>
    <dgm:pt modelId="{0F899101-947F-4AF2-9647-0167895A42E3}" type="pres">
      <dgm:prSet presAssocID="{393EF87D-B834-4E53-8BD6-894ADB03E703}" presName="level2Shape" presStyleLbl="asst1" presStyleIdx="4" presStyleCnt="25" custLinFactX="400000" custLinFactNeighborX="454396" custLinFactNeighborY="-64693"/>
      <dgm:spPr/>
      <dgm:t>
        <a:bodyPr/>
        <a:lstStyle/>
        <a:p>
          <a:endParaRPr lang="en-GB"/>
        </a:p>
      </dgm:t>
    </dgm:pt>
    <dgm:pt modelId="{D2EB2C0D-980F-4FAD-995E-64A8C4DB7EFF}" type="pres">
      <dgm:prSet presAssocID="{393EF87D-B834-4E53-8BD6-894ADB03E703}" presName="hierChild3" presStyleCnt="0"/>
      <dgm:spPr/>
    </dgm:pt>
    <dgm:pt modelId="{5446DCA7-984D-4E59-A000-76E701A4A56F}" type="pres">
      <dgm:prSet presAssocID="{EE7FDCE4-39DE-4B56-9DD7-37359BD3E0C9}" presName="Name19" presStyleLbl="parChTrans1D2" presStyleIdx="2" presStyleCnt="4"/>
      <dgm:spPr/>
      <dgm:t>
        <a:bodyPr/>
        <a:lstStyle/>
        <a:p>
          <a:endParaRPr lang="en-GB"/>
        </a:p>
      </dgm:t>
    </dgm:pt>
    <dgm:pt modelId="{AD15682A-8240-4564-B5FA-3B4A809F8D03}" type="pres">
      <dgm:prSet presAssocID="{799BBA2D-0AFA-4318-8F72-70BD8B04C5C8}" presName="Name21" presStyleCnt="0"/>
      <dgm:spPr/>
      <dgm:t>
        <a:bodyPr/>
        <a:lstStyle/>
        <a:p>
          <a:endParaRPr lang="en-GB"/>
        </a:p>
      </dgm:t>
    </dgm:pt>
    <dgm:pt modelId="{F8759650-53D6-45D9-82F8-9DE0F345E093}" type="pres">
      <dgm:prSet presAssocID="{799BBA2D-0AFA-4318-8F72-70BD8B04C5C8}" presName="level2Shape" presStyleLbl="asst1" presStyleIdx="5" presStyleCnt="25" custLinFactX="-208903" custLinFactNeighborX="-300000" custLinFactNeighborY="-60811"/>
      <dgm:spPr/>
      <dgm:t>
        <a:bodyPr/>
        <a:lstStyle/>
        <a:p>
          <a:endParaRPr lang="en-GB"/>
        </a:p>
      </dgm:t>
    </dgm:pt>
    <dgm:pt modelId="{B808CF9E-CCE5-47F4-AE1F-4D80C491A892}" type="pres">
      <dgm:prSet presAssocID="{799BBA2D-0AFA-4318-8F72-70BD8B04C5C8}" presName="hierChild3" presStyleCnt="0"/>
      <dgm:spPr/>
      <dgm:t>
        <a:bodyPr/>
        <a:lstStyle/>
        <a:p>
          <a:endParaRPr lang="en-GB"/>
        </a:p>
      </dgm:t>
    </dgm:pt>
    <dgm:pt modelId="{CBDC4D92-69A9-4D0E-8A1F-668DE93AC25D}" type="pres">
      <dgm:prSet presAssocID="{8A476945-61B6-444A-9BB0-94A7D234C498}" presName="Name19" presStyleLbl="parChTrans1D3" presStyleIdx="3" presStyleCnt="8"/>
      <dgm:spPr/>
      <dgm:t>
        <a:bodyPr/>
        <a:lstStyle/>
        <a:p>
          <a:endParaRPr lang="en-GB"/>
        </a:p>
      </dgm:t>
    </dgm:pt>
    <dgm:pt modelId="{D57C1D4C-17C3-45DA-9796-DCFD602D6377}" type="pres">
      <dgm:prSet presAssocID="{3950CF35-F886-4569-9200-7A78530879EF}" presName="Name21" presStyleCnt="0"/>
      <dgm:spPr/>
      <dgm:t>
        <a:bodyPr/>
        <a:lstStyle/>
        <a:p>
          <a:endParaRPr lang="en-GB"/>
        </a:p>
      </dgm:t>
    </dgm:pt>
    <dgm:pt modelId="{E8625C9C-3418-489D-86BE-03C94A2C7EE5}" type="pres">
      <dgm:prSet presAssocID="{3950CF35-F886-4569-9200-7A78530879EF}" presName="level2Shape" presStyleLbl="asst1" presStyleIdx="6" presStyleCnt="25" custLinFactX="-200000" custLinFactNeighborX="-296077" custLinFactNeighborY="-60811"/>
      <dgm:spPr/>
      <dgm:t>
        <a:bodyPr/>
        <a:lstStyle/>
        <a:p>
          <a:endParaRPr lang="en-GB"/>
        </a:p>
      </dgm:t>
    </dgm:pt>
    <dgm:pt modelId="{BC7610F3-87D2-4F53-80CA-9048D40EE14A}" type="pres">
      <dgm:prSet presAssocID="{3950CF35-F886-4569-9200-7A78530879EF}" presName="hierChild3" presStyleCnt="0"/>
      <dgm:spPr/>
      <dgm:t>
        <a:bodyPr/>
        <a:lstStyle/>
        <a:p>
          <a:endParaRPr lang="en-GB"/>
        </a:p>
      </dgm:t>
    </dgm:pt>
    <dgm:pt modelId="{E03C7B67-4CFE-468A-8D75-99425D56633F}" type="pres">
      <dgm:prSet presAssocID="{D0FDD84D-1F62-4027-83FF-111A78E3BC0A}" presName="Name19" presStyleLbl="parChTrans1D4" presStyleIdx="0" presStyleCnt="13"/>
      <dgm:spPr/>
      <dgm:t>
        <a:bodyPr/>
        <a:lstStyle/>
        <a:p>
          <a:endParaRPr lang="en-GB"/>
        </a:p>
      </dgm:t>
    </dgm:pt>
    <dgm:pt modelId="{B3B2C08F-3884-4279-AEF5-5BCCFC706123}" type="pres">
      <dgm:prSet presAssocID="{71302795-AD78-403E-B4A4-4C676EA4E828}" presName="Name21" presStyleCnt="0"/>
      <dgm:spPr/>
      <dgm:t>
        <a:bodyPr/>
        <a:lstStyle/>
        <a:p>
          <a:endParaRPr lang="en-GB"/>
        </a:p>
      </dgm:t>
    </dgm:pt>
    <dgm:pt modelId="{D58E751D-E8DC-458F-9186-36D1D34F4BFB}" type="pres">
      <dgm:prSet presAssocID="{71302795-AD78-403E-B4A4-4C676EA4E828}" presName="level2Shape" presStyleLbl="asst1" presStyleIdx="7" presStyleCnt="25" custLinFactX="-200000" custLinFactNeighborX="-271691" custLinFactNeighborY="-60811"/>
      <dgm:spPr/>
      <dgm:t>
        <a:bodyPr/>
        <a:lstStyle/>
        <a:p>
          <a:endParaRPr lang="en-GB"/>
        </a:p>
      </dgm:t>
    </dgm:pt>
    <dgm:pt modelId="{10D71848-3817-40E6-829E-E42E6E9DD131}" type="pres">
      <dgm:prSet presAssocID="{71302795-AD78-403E-B4A4-4C676EA4E828}" presName="hierChild3" presStyleCnt="0"/>
      <dgm:spPr/>
      <dgm:t>
        <a:bodyPr/>
        <a:lstStyle/>
        <a:p>
          <a:endParaRPr lang="en-GB"/>
        </a:p>
      </dgm:t>
    </dgm:pt>
    <dgm:pt modelId="{BB9470A6-CC57-420E-A64B-9851BD44AFC9}" type="pres">
      <dgm:prSet presAssocID="{7BE385B4-F01F-4DF9-979B-9C2820412A88}" presName="Name19" presStyleLbl="parChTrans1D4" presStyleIdx="1" presStyleCnt="13"/>
      <dgm:spPr/>
      <dgm:t>
        <a:bodyPr/>
        <a:lstStyle/>
        <a:p>
          <a:endParaRPr lang="en-GB"/>
        </a:p>
      </dgm:t>
    </dgm:pt>
    <dgm:pt modelId="{A51F6545-21CF-4C6A-97AA-86BD2513BAB8}" type="pres">
      <dgm:prSet presAssocID="{8A318DA2-9ECA-4F06-93ED-6B8F69E89711}" presName="Name21" presStyleCnt="0"/>
      <dgm:spPr/>
      <dgm:t>
        <a:bodyPr/>
        <a:lstStyle/>
        <a:p>
          <a:endParaRPr lang="en-GB"/>
        </a:p>
      </dgm:t>
    </dgm:pt>
    <dgm:pt modelId="{F18022BD-12B7-4E7E-A154-16877E26088E}" type="pres">
      <dgm:prSet presAssocID="{8A318DA2-9ECA-4F06-93ED-6B8F69E89711}" presName="level2Shape" presStyleLbl="asst1" presStyleIdx="8" presStyleCnt="25" custLinFactX="-209766" custLinFactNeighborX="-300000" custLinFactNeighborY="-60811"/>
      <dgm:spPr/>
      <dgm:t>
        <a:bodyPr/>
        <a:lstStyle/>
        <a:p>
          <a:endParaRPr lang="en-GB"/>
        </a:p>
      </dgm:t>
    </dgm:pt>
    <dgm:pt modelId="{7CCD88B6-8A5F-47AB-A356-8A5AD13DECA9}" type="pres">
      <dgm:prSet presAssocID="{8A318DA2-9ECA-4F06-93ED-6B8F69E89711}" presName="hierChild3" presStyleCnt="0"/>
      <dgm:spPr/>
      <dgm:t>
        <a:bodyPr/>
        <a:lstStyle/>
        <a:p>
          <a:endParaRPr lang="en-GB"/>
        </a:p>
      </dgm:t>
    </dgm:pt>
    <dgm:pt modelId="{1DD360E1-0B2D-4DDB-819D-E053D6D2D59E}" type="pres">
      <dgm:prSet presAssocID="{03CA7C24-A4D2-43C1-A91A-8C49F48AB5A1}" presName="Name19" presStyleLbl="parChTrans1D3" presStyleIdx="4" presStyleCnt="8"/>
      <dgm:spPr/>
      <dgm:t>
        <a:bodyPr/>
        <a:lstStyle/>
        <a:p>
          <a:endParaRPr lang="en-GB"/>
        </a:p>
      </dgm:t>
    </dgm:pt>
    <dgm:pt modelId="{F4CAE6A4-C733-4A23-841D-4D509CEDBA93}" type="pres">
      <dgm:prSet presAssocID="{BE8A4190-EEA7-4DEA-930D-98ED0872CBBE}" presName="Name21" presStyleCnt="0"/>
      <dgm:spPr/>
      <dgm:t>
        <a:bodyPr/>
        <a:lstStyle/>
        <a:p>
          <a:endParaRPr lang="en-GB"/>
        </a:p>
      </dgm:t>
    </dgm:pt>
    <dgm:pt modelId="{287B8028-0F24-4ED6-B781-74DCCCD705E1}" type="pres">
      <dgm:prSet presAssocID="{BE8A4190-EEA7-4DEA-930D-98ED0872CBBE}" presName="level2Shape" presStyleLbl="asst1" presStyleIdx="9" presStyleCnt="25" custLinFactX="-232581" custLinFactNeighborX="-300000" custLinFactNeighborY="-60811"/>
      <dgm:spPr/>
      <dgm:t>
        <a:bodyPr/>
        <a:lstStyle/>
        <a:p>
          <a:endParaRPr lang="en-GB"/>
        </a:p>
      </dgm:t>
    </dgm:pt>
    <dgm:pt modelId="{BFE10658-57DE-4775-9225-3F19CE3F539D}" type="pres">
      <dgm:prSet presAssocID="{BE8A4190-EEA7-4DEA-930D-98ED0872CBBE}" presName="hierChild3" presStyleCnt="0"/>
      <dgm:spPr/>
      <dgm:t>
        <a:bodyPr/>
        <a:lstStyle/>
        <a:p>
          <a:endParaRPr lang="en-GB"/>
        </a:p>
      </dgm:t>
    </dgm:pt>
    <dgm:pt modelId="{B00ADBA1-EF2A-45AC-9CE2-3AD05AD11B6C}" type="pres">
      <dgm:prSet presAssocID="{A6BC56C8-6AEB-4429-873F-F65D57F74D15}" presName="Name19" presStyleLbl="parChTrans1D4" presStyleIdx="2" presStyleCnt="13"/>
      <dgm:spPr/>
      <dgm:t>
        <a:bodyPr/>
        <a:lstStyle/>
        <a:p>
          <a:endParaRPr lang="en-GB"/>
        </a:p>
      </dgm:t>
    </dgm:pt>
    <dgm:pt modelId="{9293E844-E292-4DEA-B376-2A26814E2EE6}" type="pres">
      <dgm:prSet presAssocID="{E7B20FB2-EEBF-4ACB-B710-820056BA2786}" presName="Name21" presStyleCnt="0"/>
      <dgm:spPr/>
      <dgm:t>
        <a:bodyPr/>
        <a:lstStyle/>
        <a:p>
          <a:endParaRPr lang="en-GB"/>
        </a:p>
      </dgm:t>
    </dgm:pt>
    <dgm:pt modelId="{38A420BE-493C-44F5-BFA7-D08AB39A1EFC}" type="pres">
      <dgm:prSet presAssocID="{E7B20FB2-EEBF-4ACB-B710-820056BA2786}" presName="level2Shape" presStyleLbl="asst1" presStyleIdx="10" presStyleCnt="25" custLinFactX="-224976" custLinFactNeighborX="-300000" custLinFactNeighborY="-60811"/>
      <dgm:spPr/>
      <dgm:t>
        <a:bodyPr/>
        <a:lstStyle/>
        <a:p>
          <a:endParaRPr lang="en-GB"/>
        </a:p>
      </dgm:t>
    </dgm:pt>
    <dgm:pt modelId="{0F8B54D7-5478-4C58-8908-E29827F9C3EF}" type="pres">
      <dgm:prSet presAssocID="{E7B20FB2-EEBF-4ACB-B710-820056BA2786}" presName="hierChild3" presStyleCnt="0"/>
      <dgm:spPr/>
      <dgm:t>
        <a:bodyPr/>
        <a:lstStyle/>
        <a:p>
          <a:endParaRPr lang="en-GB"/>
        </a:p>
      </dgm:t>
    </dgm:pt>
    <dgm:pt modelId="{7F936A23-4ED9-44C0-9C2E-8DF64CD612BD}" type="pres">
      <dgm:prSet presAssocID="{20C021FA-7D77-42DF-8240-6C7C8BAB265C}" presName="Name19" presStyleLbl="parChTrans1D4" presStyleIdx="3" presStyleCnt="13"/>
      <dgm:spPr/>
      <dgm:t>
        <a:bodyPr/>
        <a:lstStyle/>
        <a:p>
          <a:endParaRPr lang="en-GB"/>
        </a:p>
      </dgm:t>
    </dgm:pt>
    <dgm:pt modelId="{506110D2-1815-442F-A93D-108830A572DE}" type="pres">
      <dgm:prSet presAssocID="{2857E8F6-A8C4-4339-86A2-BEF115E0CBC3}" presName="Name21" presStyleCnt="0"/>
      <dgm:spPr/>
      <dgm:t>
        <a:bodyPr/>
        <a:lstStyle/>
        <a:p>
          <a:endParaRPr lang="en-GB"/>
        </a:p>
      </dgm:t>
    </dgm:pt>
    <dgm:pt modelId="{682AEB71-FBE0-42D1-93B8-915B82322E5E}" type="pres">
      <dgm:prSet presAssocID="{2857E8F6-A8C4-4339-86A2-BEF115E0CBC3}" presName="level2Shape" presStyleLbl="asst1" presStyleIdx="11" presStyleCnt="25" custLinFactX="-240186" custLinFactNeighborX="-300000" custLinFactNeighborY="-60811"/>
      <dgm:spPr/>
      <dgm:t>
        <a:bodyPr/>
        <a:lstStyle/>
        <a:p>
          <a:endParaRPr lang="en-GB"/>
        </a:p>
      </dgm:t>
    </dgm:pt>
    <dgm:pt modelId="{3657FAD7-B411-4F16-925F-CE47706B288C}" type="pres">
      <dgm:prSet presAssocID="{2857E8F6-A8C4-4339-86A2-BEF115E0CBC3}" presName="hierChild3" presStyleCnt="0"/>
      <dgm:spPr/>
      <dgm:t>
        <a:bodyPr/>
        <a:lstStyle/>
        <a:p>
          <a:endParaRPr lang="en-GB"/>
        </a:p>
      </dgm:t>
    </dgm:pt>
    <dgm:pt modelId="{CE1A80A4-8EBF-42B5-8772-EDA4F29C8BD9}" type="pres">
      <dgm:prSet presAssocID="{A4CE650A-F220-4C34-97EC-F0020055855A}" presName="Name19" presStyleLbl="parChTrans1D2" presStyleIdx="3" presStyleCnt="4"/>
      <dgm:spPr/>
      <dgm:t>
        <a:bodyPr/>
        <a:lstStyle/>
        <a:p>
          <a:endParaRPr lang="en-GB"/>
        </a:p>
      </dgm:t>
    </dgm:pt>
    <dgm:pt modelId="{C434A067-7517-42CA-822C-33D86261124C}" type="pres">
      <dgm:prSet presAssocID="{A0388726-1590-4DE4-9314-8236ED35C19E}" presName="Name21" presStyleCnt="0"/>
      <dgm:spPr/>
      <dgm:t>
        <a:bodyPr/>
        <a:lstStyle/>
        <a:p>
          <a:endParaRPr lang="en-GB"/>
        </a:p>
      </dgm:t>
    </dgm:pt>
    <dgm:pt modelId="{CAD41297-52DF-426D-A128-C00D9EC28A8C}" type="pres">
      <dgm:prSet presAssocID="{A0388726-1590-4DE4-9314-8236ED35C19E}" presName="level2Shape" presStyleLbl="asst1" presStyleIdx="12" presStyleCnt="25" custLinFactX="-300000" custLinFactNeighborX="-337890" custLinFactNeighborY="-60811"/>
      <dgm:spPr/>
      <dgm:t>
        <a:bodyPr/>
        <a:lstStyle/>
        <a:p>
          <a:endParaRPr lang="en-GB"/>
        </a:p>
      </dgm:t>
    </dgm:pt>
    <dgm:pt modelId="{3FD07773-D9B3-4636-9539-3BFF5BDCE6BC}" type="pres">
      <dgm:prSet presAssocID="{A0388726-1590-4DE4-9314-8236ED35C19E}" presName="hierChild3" presStyleCnt="0"/>
      <dgm:spPr/>
      <dgm:t>
        <a:bodyPr/>
        <a:lstStyle/>
        <a:p>
          <a:endParaRPr lang="en-GB"/>
        </a:p>
      </dgm:t>
    </dgm:pt>
    <dgm:pt modelId="{590F1E2D-C48B-4C5F-B629-88D7C4DD8037}" type="pres">
      <dgm:prSet presAssocID="{CF4BDD87-1604-468F-97FF-D989BE88A32F}" presName="Name19" presStyleLbl="parChTrans1D3" presStyleIdx="5" presStyleCnt="8"/>
      <dgm:spPr/>
      <dgm:t>
        <a:bodyPr/>
        <a:lstStyle/>
        <a:p>
          <a:endParaRPr lang="en-GB"/>
        </a:p>
      </dgm:t>
    </dgm:pt>
    <dgm:pt modelId="{DF00BD9E-0F97-42F8-9908-0FED69E25FA9}" type="pres">
      <dgm:prSet presAssocID="{FD580C15-30F2-4EF1-9B3A-1075B00E448C}" presName="Name21" presStyleCnt="0"/>
      <dgm:spPr/>
      <dgm:t>
        <a:bodyPr/>
        <a:lstStyle/>
        <a:p>
          <a:endParaRPr lang="en-GB"/>
        </a:p>
      </dgm:t>
    </dgm:pt>
    <dgm:pt modelId="{8FCC149A-F911-433D-8E1B-6E2AC8975AC7}" type="pres">
      <dgm:prSet presAssocID="{FD580C15-30F2-4EF1-9B3A-1075B00E448C}" presName="level2Shape" presStyleLbl="asst1" presStyleIdx="13" presStyleCnt="25" custLinFactX="-300000" custLinFactNeighborX="-337890" custLinFactNeighborY="-60811"/>
      <dgm:spPr/>
      <dgm:t>
        <a:bodyPr/>
        <a:lstStyle/>
        <a:p>
          <a:endParaRPr lang="en-GB"/>
        </a:p>
      </dgm:t>
    </dgm:pt>
    <dgm:pt modelId="{AB83976F-E89A-489C-AEDF-4E4E7DC08B4E}" type="pres">
      <dgm:prSet presAssocID="{FD580C15-30F2-4EF1-9B3A-1075B00E448C}" presName="hierChild3" presStyleCnt="0"/>
      <dgm:spPr/>
      <dgm:t>
        <a:bodyPr/>
        <a:lstStyle/>
        <a:p>
          <a:endParaRPr lang="en-GB"/>
        </a:p>
      </dgm:t>
    </dgm:pt>
    <dgm:pt modelId="{AC3B68D9-930D-4236-946A-329298881F33}" type="pres">
      <dgm:prSet presAssocID="{AA13C8D3-E191-4F88-BFC0-865D86FB3387}" presName="Name19" presStyleLbl="parChTrans1D4" presStyleIdx="4" presStyleCnt="13"/>
      <dgm:spPr/>
      <dgm:t>
        <a:bodyPr/>
        <a:lstStyle/>
        <a:p>
          <a:endParaRPr lang="en-GB"/>
        </a:p>
      </dgm:t>
    </dgm:pt>
    <dgm:pt modelId="{2FF040E8-6C6C-42EE-99A6-8821C69FCD9F}" type="pres">
      <dgm:prSet presAssocID="{ADE8787E-3CD4-49A7-A41C-E21BF1187303}" presName="Name21" presStyleCnt="0"/>
      <dgm:spPr/>
      <dgm:t>
        <a:bodyPr/>
        <a:lstStyle/>
        <a:p>
          <a:endParaRPr lang="en-GB"/>
        </a:p>
      </dgm:t>
    </dgm:pt>
    <dgm:pt modelId="{BAAF4023-8B84-48B1-A7BA-7928170D8204}" type="pres">
      <dgm:prSet presAssocID="{ADE8787E-3CD4-49A7-A41C-E21BF1187303}" presName="level2Shape" presStyleLbl="asst1" presStyleIdx="14" presStyleCnt="25" custLinFactX="-300000" custLinFactNeighborX="-337890" custLinFactNeighborY="-60811"/>
      <dgm:spPr/>
      <dgm:t>
        <a:bodyPr/>
        <a:lstStyle/>
        <a:p>
          <a:endParaRPr lang="en-GB"/>
        </a:p>
      </dgm:t>
    </dgm:pt>
    <dgm:pt modelId="{6B931431-9A25-4DC7-B5E1-E5523C129416}" type="pres">
      <dgm:prSet presAssocID="{ADE8787E-3CD4-49A7-A41C-E21BF1187303}" presName="hierChild3" presStyleCnt="0"/>
      <dgm:spPr/>
      <dgm:t>
        <a:bodyPr/>
        <a:lstStyle/>
        <a:p>
          <a:endParaRPr lang="en-GB"/>
        </a:p>
      </dgm:t>
    </dgm:pt>
    <dgm:pt modelId="{13263EA4-D1CC-4049-888B-53685DA7D901}" type="pres">
      <dgm:prSet presAssocID="{568D0CD0-9577-4632-9785-30F225C532A6}" presName="Name19" presStyleLbl="parChTrans1D4" presStyleIdx="5" presStyleCnt="13"/>
      <dgm:spPr/>
      <dgm:t>
        <a:bodyPr/>
        <a:lstStyle/>
        <a:p>
          <a:endParaRPr lang="en-GB"/>
        </a:p>
      </dgm:t>
    </dgm:pt>
    <dgm:pt modelId="{D69768FC-5C81-40B6-8F26-AECA0856F408}" type="pres">
      <dgm:prSet presAssocID="{553A7D8B-E402-4419-B764-1077986200AD}" presName="Name21" presStyleCnt="0"/>
      <dgm:spPr/>
      <dgm:t>
        <a:bodyPr/>
        <a:lstStyle/>
        <a:p>
          <a:endParaRPr lang="en-GB"/>
        </a:p>
      </dgm:t>
    </dgm:pt>
    <dgm:pt modelId="{1326826C-EA65-4267-9F11-DE44109A5705}" type="pres">
      <dgm:prSet presAssocID="{553A7D8B-E402-4419-B764-1077986200AD}" presName="level2Shape" presStyleLbl="asst1" presStyleIdx="15" presStyleCnt="25" custLinFactX="-300000" custLinFactNeighborX="-337890" custLinFactNeighborY="-60811"/>
      <dgm:spPr/>
      <dgm:t>
        <a:bodyPr/>
        <a:lstStyle/>
        <a:p>
          <a:endParaRPr lang="en-GB"/>
        </a:p>
      </dgm:t>
    </dgm:pt>
    <dgm:pt modelId="{5DCD3EF4-EB8C-4E24-BCEB-6EB2CA3AE806}" type="pres">
      <dgm:prSet presAssocID="{553A7D8B-E402-4419-B764-1077986200AD}" presName="hierChild3" presStyleCnt="0"/>
      <dgm:spPr/>
      <dgm:t>
        <a:bodyPr/>
        <a:lstStyle/>
        <a:p>
          <a:endParaRPr lang="en-GB"/>
        </a:p>
      </dgm:t>
    </dgm:pt>
    <dgm:pt modelId="{1BE501EE-FACF-4691-BCC2-AA4E2B0D4235}" type="pres">
      <dgm:prSet presAssocID="{0878CAA8-0016-4E91-ABD4-3DDC38D81C07}" presName="Name19" presStyleLbl="parChTrans1D4" presStyleIdx="6" presStyleCnt="13"/>
      <dgm:spPr/>
      <dgm:t>
        <a:bodyPr/>
        <a:lstStyle/>
        <a:p>
          <a:endParaRPr lang="en-GB"/>
        </a:p>
      </dgm:t>
    </dgm:pt>
    <dgm:pt modelId="{8B1FB551-B32F-4FD6-A36B-8EB1C8575401}" type="pres">
      <dgm:prSet presAssocID="{621EC855-A275-4765-8E1D-EC9343432589}" presName="Name21" presStyleCnt="0"/>
      <dgm:spPr/>
      <dgm:t>
        <a:bodyPr/>
        <a:lstStyle/>
        <a:p>
          <a:endParaRPr lang="en-GB"/>
        </a:p>
      </dgm:t>
    </dgm:pt>
    <dgm:pt modelId="{CAFCDE42-7B7C-4420-A63B-F7B103604A51}" type="pres">
      <dgm:prSet presAssocID="{621EC855-A275-4765-8E1D-EC9343432589}" presName="level2Shape" presStyleLbl="asst1" presStyleIdx="16" presStyleCnt="25" custLinFactX="-300000" custLinFactNeighborX="-337890" custLinFactNeighborY="-60811"/>
      <dgm:spPr/>
      <dgm:t>
        <a:bodyPr/>
        <a:lstStyle/>
        <a:p>
          <a:endParaRPr lang="en-GB"/>
        </a:p>
      </dgm:t>
    </dgm:pt>
    <dgm:pt modelId="{38D243F7-F4D9-4AA5-8B1B-3AA39E953AC8}" type="pres">
      <dgm:prSet presAssocID="{621EC855-A275-4765-8E1D-EC9343432589}" presName="hierChild3" presStyleCnt="0"/>
      <dgm:spPr/>
      <dgm:t>
        <a:bodyPr/>
        <a:lstStyle/>
        <a:p>
          <a:endParaRPr lang="en-GB"/>
        </a:p>
      </dgm:t>
    </dgm:pt>
    <dgm:pt modelId="{123BBD49-70A0-4A7E-BFD2-B5B6D8D86DA8}" type="pres">
      <dgm:prSet presAssocID="{4FA957E7-AC66-44CF-8A78-FB127E86DD42}" presName="Name19" presStyleLbl="parChTrans1D4" presStyleIdx="7" presStyleCnt="13"/>
      <dgm:spPr/>
      <dgm:t>
        <a:bodyPr/>
        <a:lstStyle/>
        <a:p>
          <a:endParaRPr lang="en-GB"/>
        </a:p>
      </dgm:t>
    </dgm:pt>
    <dgm:pt modelId="{40808C5F-935A-43FB-9691-050F8DB0879B}" type="pres">
      <dgm:prSet presAssocID="{654130B3-DC79-4CC1-A87C-1D3D6FFADE9A}" presName="Name21" presStyleCnt="0"/>
      <dgm:spPr/>
      <dgm:t>
        <a:bodyPr/>
        <a:lstStyle/>
        <a:p>
          <a:endParaRPr lang="en-GB"/>
        </a:p>
      </dgm:t>
    </dgm:pt>
    <dgm:pt modelId="{A3001164-E98A-471F-9DA0-E1E5561CE243}" type="pres">
      <dgm:prSet presAssocID="{654130B3-DC79-4CC1-A87C-1D3D6FFADE9A}" presName="level2Shape" presStyleLbl="asst1" presStyleIdx="17" presStyleCnt="25" custLinFactX="-300000" custLinFactNeighborX="-337890" custLinFactNeighborY="-60811"/>
      <dgm:spPr/>
      <dgm:t>
        <a:bodyPr/>
        <a:lstStyle/>
        <a:p>
          <a:endParaRPr lang="en-GB"/>
        </a:p>
      </dgm:t>
    </dgm:pt>
    <dgm:pt modelId="{4940D145-F734-4794-9041-8716D19156B3}" type="pres">
      <dgm:prSet presAssocID="{654130B3-DC79-4CC1-A87C-1D3D6FFADE9A}" presName="hierChild3" presStyleCnt="0"/>
      <dgm:spPr/>
      <dgm:t>
        <a:bodyPr/>
        <a:lstStyle/>
        <a:p>
          <a:endParaRPr lang="en-GB"/>
        </a:p>
      </dgm:t>
    </dgm:pt>
    <dgm:pt modelId="{99FD7255-D6EA-4D14-9DBD-683425716B9A}" type="pres">
      <dgm:prSet presAssocID="{0C049ECD-0C74-4699-9121-9AC34A2C55CB}" presName="Name19" presStyleLbl="parChTrans1D4" presStyleIdx="8" presStyleCnt="13"/>
      <dgm:spPr/>
      <dgm:t>
        <a:bodyPr/>
        <a:lstStyle/>
        <a:p>
          <a:endParaRPr lang="en-GB"/>
        </a:p>
      </dgm:t>
    </dgm:pt>
    <dgm:pt modelId="{08EC8887-B0F5-43A0-B227-CEF5B255D793}" type="pres">
      <dgm:prSet presAssocID="{2A96C2FC-9092-4DBD-96B7-A744841E6D7A}" presName="Name21" presStyleCnt="0"/>
      <dgm:spPr/>
      <dgm:t>
        <a:bodyPr/>
        <a:lstStyle/>
        <a:p>
          <a:endParaRPr lang="en-GB"/>
        </a:p>
      </dgm:t>
    </dgm:pt>
    <dgm:pt modelId="{4CE7DA19-F0D8-4F0A-B221-D5062AB78289}" type="pres">
      <dgm:prSet presAssocID="{2A96C2FC-9092-4DBD-96B7-A744841E6D7A}" presName="level2Shape" presStyleLbl="asst1" presStyleIdx="18" presStyleCnt="25" custLinFactX="-300000" custLinFactNeighborX="-337890" custLinFactNeighborY="-60811"/>
      <dgm:spPr/>
      <dgm:t>
        <a:bodyPr/>
        <a:lstStyle/>
        <a:p>
          <a:endParaRPr lang="en-GB"/>
        </a:p>
      </dgm:t>
    </dgm:pt>
    <dgm:pt modelId="{CD5280D6-A5EF-49E5-BBCF-6B1CD52C8B66}" type="pres">
      <dgm:prSet presAssocID="{2A96C2FC-9092-4DBD-96B7-A744841E6D7A}" presName="hierChild3" presStyleCnt="0"/>
      <dgm:spPr/>
      <dgm:t>
        <a:bodyPr/>
        <a:lstStyle/>
        <a:p>
          <a:endParaRPr lang="en-GB"/>
        </a:p>
      </dgm:t>
    </dgm:pt>
    <dgm:pt modelId="{645D66CC-0704-4DB9-A787-D635F54CA72D}" type="pres">
      <dgm:prSet presAssocID="{82B8182A-8418-47EE-9B86-C0531F6289E6}" presName="Name19" presStyleLbl="parChTrans1D4" presStyleIdx="9" presStyleCnt="13"/>
      <dgm:spPr/>
      <dgm:t>
        <a:bodyPr/>
        <a:lstStyle/>
        <a:p>
          <a:endParaRPr lang="en-GB"/>
        </a:p>
      </dgm:t>
    </dgm:pt>
    <dgm:pt modelId="{1F3167F4-D9E3-4F80-9E1F-CE68CBCC2693}" type="pres">
      <dgm:prSet presAssocID="{3F33EC38-D82E-42CA-9DE1-1CAA20D66A3A}" presName="Name21" presStyleCnt="0"/>
      <dgm:spPr/>
      <dgm:t>
        <a:bodyPr/>
        <a:lstStyle/>
        <a:p>
          <a:endParaRPr lang="en-GB"/>
        </a:p>
      </dgm:t>
    </dgm:pt>
    <dgm:pt modelId="{4386A2CC-1620-4D81-B4C1-5B733D2573E9}" type="pres">
      <dgm:prSet presAssocID="{3F33EC38-D82E-42CA-9DE1-1CAA20D66A3A}" presName="level2Shape" presStyleLbl="asst1" presStyleIdx="19" presStyleCnt="25" custLinFactX="-300000" custLinFactNeighborX="-337890" custLinFactNeighborY="-60811"/>
      <dgm:spPr/>
      <dgm:t>
        <a:bodyPr/>
        <a:lstStyle/>
        <a:p>
          <a:endParaRPr lang="en-GB"/>
        </a:p>
      </dgm:t>
    </dgm:pt>
    <dgm:pt modelId="{8F2C0B90-D79A-4866-A553-B7A0321A2F02}" type="pres">
      <dgm:prSet presAssocID="{3F33EC38-D82E-42CA-9DE1-1CAA20D66A3A}" presName="hierChild3" presStyleCnt="0"/>
      <dgm:spPr/>
      <dgm:t>
        <a:bodyPr/>
        <a:lstStyle/>
        <a:p>
          <a:endParaRPr lang="en-GB"/>
        </a:p>
      </dgm:t>
    </dgm:pt>
    <dgm:pt modelId="{51693A4D-F932-4F35-960E-FF53AF8F72E8}" type="pres">
      <dgm:prSet presAssocID="{68F34766-2A0B-4F15-82A1-982A4ED0FB3D}" presName="Name19" presStyleLbl="parChTrans1D4" presStyleIdx="10" presStyleCnt="13"/>
      <dgm:spPr/>
      <dgm:t>
        <a:bodyPr/>
        <a:lstStyle/>
        <a:p>
          <a:endParaRPr lang="en-GB"/>
        </a:p>
      </dgm:t>
    </dgm:pt>
    <dgm:pt modelId="{DD3074FF-5F5A-4E65-9280-6E87D64827D0}" type="pres">
      <dgm:prSet presAssocID="{3D512DF6-5A17-42EA-B9A3-7324D1DA993F}" presName="Name21" presStyleCnt="0"/>
      <dgm:spPr/>
      <dgm:t>
        <a:bodyPr/>
        <a:lstStyle/>
        <a:p>
          <a:endParaRPr lang="en-GB"/>
        </a:p>
      </dgm:t>
    </dgm:pt>
    <dgm:pt modelId="{52CDCAC1-C77B-4688-A6BD-82B84CC477AA}" type="pres">
      <dgm:prSet presAssocID="{3D512DF6-5A17-42EA-B9A3-7324D1DA993F}" presName="level2Shape" presStyleLbl="asst1" presStyleIdx="20" presStyleCnt="25" custLinFactX="-300000" custLinFactNeighborX="-337890" custLinFactNeighborY="-60811"/>
      <dgm:spPr/>
      <dgm:t>
        <a:bodyPr/>
        <a:lstStyle/>
        <a:p>
          <a:endParaRPr lang="en-GB"/>
        </a:p>
      </dgm:t>
    </dgm:pt>
    <dgm:pt modelId="{D00C1737-6EAD-4AA9-B025-465F5335E0C8}" type="pres">
      <dgm:prSet presAssocID="{3D512DF6-5A17-42EA-B9A3-7324D1DA993F}" presName="hierChild3" presStyleCnt="0"/>
      <dgm:spPr/>
      <dgm:t>
        <a:bodyPr/>
        <a:lstStyle/>
        <a:p>
          <a:endParaRPr lang="en-GB"/>
        </a:p>
      </dgm:t>
    </dgm:pt>
    <dgm:pt modelId="{2A787D51-32ED-4D02-8DC6-D1D4F10D96BF}" type="pres">
      <dgm:prSet presAssocID="{5DD161AA-295C-43B7-92C8-D064F874141A}" presName="Name19" presStyleLbl="parChTrans1D3" presStyleIdx="6" presStyleCnt="8"/>
      <dgm:spPr/>
      <dgm:t>
        <a:bodyPr/>
        <a:lstStyle/>
        <a:p>
          <a:endParaRPr lang="en-GB"/>
        </a:p>
      </dgm:t>
    </dgm:pt>
    <dgm:pt modelId="{8FEBBD98-9D91-4DFD-BA4C-D3324B2C9BCC}" type="pres">
      <dgm:prSet presAssocID="{7A5B9087-1B05-4D0E-8091-C9EA63D8B5B3}" presName="Name21" presStyleCnt="0"/>
      <dgm:spPr/>
      <dgm:t>
        <a:bodyPr/>
        <a:lstStyle/>
        <a:p>
          <a:endParaRPr lang="en-GB"/>
        </a:p>
      </dgm:t>
    </dgm:pt>
    <dgm:pt modelId="{FEA7E2E7-0BEA-474A-835E-CF95E1D6711A}" type="pres">
      <dgm:prSet presAssocID="{7A5B9087-1B05-4D0E-8091-C9EA63D8B5B3}" presName="level2Shape" presStyleLbl="asst1" presStyleIdx="21" presStyleCnt="25" custLinFactX="-300000" custLinFactNeighborX="-337890" custLinFactNeighborY="-60811"/>
      <dgm:spPr/>
      <dgm:t>
        <a:bodyPr/>
        <a:lstStyle/>
        <a:p>
          <a:endParaRPr lang="en-GB"/>
        </a:p>
      </dgm:t>
    </dgm:pt>
    <dgm:pt modelId="{C60EFA6E-03B0-425E-A5C5-A30C1A3B3CD3}" type="pres">
      <dgm:prSet presAssocID="{7A5B9087-1B05-4D0E-8091-C9EA63D8B5B3}" presName="hierChild3" presStyleCnt="0"/>
      <dgm:spPr/>
      <dgm:t>
        <a:bodyPr/>
        <a:lstStyle/>
        <a:p>
          <a:endParaRPr lang="en-GB"/>
        </a:p>
      </dgm:t>
    </dgm:pt>
    <dgm:pt modelId="{A44769A7-8C08-4B6C-A2EC-05895846FCDE}" type="pres">
      <dgm:prSet presAssocID="{5E09E705-C63D-4B0D-A6FC-3ED11F32EF71}" presName="Name19" presStyleLbl="parChTrans1D4" presStyleIdx="11" presStyleCnt="13"/>
      <dgm:spPr/>
      <dgm:t>
        <a:bodyPr/>
        <a:lstStyle/>
        <a:p>
          <a:endParaRPr lang="en-GB"/>
        </a:p>
      </dgm:t>
    </dgm:pt>
    <dgm:pt modelId="{BFC8D561-49C6-44B3-A5F7-8CDE4468134C}" type="pres">
      <dgm:prSet presAssocID="{46CD2A2D-5C26-45B2-97DF-4EF967799189}" presName="Name21" presStyleCnt="0"/>
      <dgm:spPr/>
      <dgm:t>
        <a:bodyPr/>
        <a:lstStyle/>
        <a:p>
          <a:endParaRPr lang="en-GB"/>
        </a:p>
      </dgm:t>
    </dgm:pt>
    <dgm:pt modelId="{D23E0AC0-DADA-442B-B5F0-EF94B45D4DF3}" type="pres">
      <dgm:prSet presAssocID="{46CD2A2D-5C26-45B2-97DF-4EF967799189}" presName="level2Shape" presStyleLbl="asst1" presStyleIdx="22" presStyleCnt="25" custLinFactX="-300000" custLinFactNeighborX="-337890" custLinFactNeighborY="-60811"/>
      <dgm:spPr/>
      <dgm:t>
        <a:bodyPr/>
        <a:lstStyle/>
        <a:p>
          <a:endParaRPr lang="en-GB"/>
        </a:p>
      </dgm:t>
    </dgm:pt>
    <dgm:pt modelId="{A284DDC8-386A-4F5B-8682-5179C56446EE}" type="pres">
      <dgm:prSet presAssocID="{46CD2A2D-5C26-45B2-97DF-4EF967799189}" presName="hierChild3" presStyleCnt="0"/>
      <dgm:spPr/>
      <dgm:t>
        <a:bodyPr/>
        <a:lstStyle/>
        <a:p>
          <a:endParaRPr lang="en-GB"/>
        </a:p>
      </dgm:t>
    </dgm:pt>
    <dgm:pt modelId="{EEFE7D0F-E999-4DF2-89AE-65DEBAFAB3E4}" type="pres">
      <dgm:prSet presAssocID="{C2F9FA84-BED1-4424-B2F4-42BA6234CE27}" presName="Name19" presStyleLbl="parChTrans1D3" presStyleIdx="7" presStyleCnt="8"/>
      <dgm:spPr/>
      <dgm:t>
        <a:bodyPr/>
        <a:lstStyle/>
        <a:p>
          <a:endParaRPr lang="en-GB"/>
        </a:p>
      </dgm:t>
    </dgm:pt>
    <dgm:pt modelId="{012852BA-8313-473F-8C36-8A18BC3B509F}" type="pres">
      <dgm:prSet presAssocID="{20349D82-BFED-48F5-A53D-2EF4443A338B}" presName="Name21" presStyleCnt="0"/>
      <dgm:spPr/>
      <dgm:t>
        <a:bodyPr/>
        <a:lstStyle/>
        <a:p>
          <a:endParaRPr lang="en-GB"/>
        </a:p>
      </dgm:t>
    </dgm:pt>
    <dgm:pt modelId="{5A03D8B4-B5BE-462C-9E6A-0F85C7FC063C}" type="pres">
      <dgm:prSet presAssocID="{20349D82-BFED-48F5-A53D-2EF4443A338B}" presName="level2Shape" presStyleLbl="asst1" presStyleIdx="23" presStyleCnt="25" custLinFactX="-300000" custLinFactNeighborX="-345506" custLinFactNeighborY="-63094"/>
      <dgm:spPr/>
      <dgm:t>
        <a:bodyPr/>
        <a:lstStyle/>
        <a:p>
          <a:endParaRPr lang="en-GB"/>
        </a:p>
      </dgm:t>
    </dgm:pt>
    <dgm:pt modelId="{09234ADB-77DD-474B-AC62-7D6342D422A8}" type="pres">
      <dgm:prSet presAssocID="{20349D82-BFED-48F5-A53D-2EF4443A338B}" presName="hierChild3" presStyleCnt="0"/>
      <dgm:spPr/>
      <dgm:t>
        <a:bodyPr/>
        <a:lstStyle/>
        <a:p>
          <a:endParaRPr lang="en-GB"/>
        </a:p>
      </dgm:t>
    </dgm:pt>
    <dgm:pt modelId="{9A65F7DD-D91F-4E31-B5DC-94A20E55E6F6}" type="pres">
      <dgm:prSet presAssocID="{10375998-8693-4775-B289-568DD8610B42}" presName="Name19" presStyleLbl="parChTrans1D4" presStyleIdx="12" presStyleCnt="13"/>
      <dgm:spPr/>
      <dgm:t>
        <a:bodyPr/>
        <a:lstStyle/>
        <a:p>
          <a:endParaRPr lang="en-GB"/>
        </a:p>
      </dgm:t>
    </dgm:pt>
    <dgm:pt modelId="{3E2109D4-3F36-4203-AC64-4EC1518317A1}" type="pres">
      <dgm:prSet presAssocID="{ACE0760C-F5A4-4B75-8DB6-93D81307B743}" presName="Name21" presStyleCnt="0"/>
      <dgm:spPr/>
      <dgm:t>
        <a:bodyPr/>
        <a:lstStyle/>
        <a:p>
          <a:endParaRPr lang="en-GB"/>
        </a:p>
      </dgm:t>
    </dgm:pt>
    <dgm:pt modelId="{621CB6CD-2E0D-4671-A1F7-A205E188DB4A}" type="pres">
      <dgm:prSet presAssocID="{ACE0760C-F5A4-4B75-8DB6-93D81307B743}" presName="level2Shape" presStyleLbl="asst1" presStyleIdx="24" presStyleCnt="25" custLinFactX="-300000" custLinFactNeighborX="-345506" custLinFactNeighborY="-63094"/>
      <dgm:spPr/>
      <dgm:t>
        <a:bodyPr/>
        <a:lstStyle/>
        <a:p>
          <a:endParaRPr lang="en-GB"/>
        </a:p>
      </dgm:t>
    </dgm:pt>
    <dgm:pt modelId="{E54AB397-9586-4275-A8A3-5E0A43756F42}" type="pres">
      <dgm:prSet presAssocID="{ACE0760C-F5A4-4B75-8DB6-93D81307B743}" presName="hierChild3" presStyleCnt="0"/>
      <dgm:spPr/>
      <dgm:t>
        <a:bodyPr/>
        <a:lstStyle/>
        <a:p>
          <a:endParaRPr lang="en-GB"/>
        </a:p>
      </dgm:t>
    </dgm:pt>
    <dgm:pt modelId="{DC3773A5-AC13-4894-A003-C89E287B707E}" type="pres">
      <dgm:prSet presAssocID="{6059B8E0-E64F-4603-87DF-B347C75C65B6}" presName="bgShapesFlow" presStyleCnt="0"/>
      <dgm:spPr/>
      <dgm:t>
        <a:bodyPr/>
        <a:lstStyle/>
        <a:p>
          <a:endParaRPr lang="en-GB"/>
        </a:p>
      </dgm:t>
    </dgm:pt>
  </dgm:ptLst>
  <dgm:cxnLst>
    <dgm:cxn modelId="{27603B79-5449-460D-9ADE-4D924832AA2C}" srcId="{FD317116-7D6C-498D-A3CB-1789F90892A2}" destId="{34E22DE3-408B-4EB1-B77F-7AECEF5C7864}" srcOrd="0" destOrd="0" parTransId="{BDD6DFBF-56F4-4892-B1C4-1849D22DB8A5}" sibTransId="{85ED50C6-7CC3-4C23-BD77-BD92ED79D172}"/>
    <dgm:cxn modelId="{7BA85C37-648F-4EE8-8DCD-4059FEAB0765}" type="presOf" srcId="{03CA7C24-A4D2-43C1-A91A-8C49F48AB5A1}" destId="{1DD360E1-0B2D-4DDB-819D-E053D6D2D59E}" srcOrd="0" destOrd="0" presId="urn:microsoft.com/office/officeart/2005/8/layout/hierarchy6"/>
    <dgm:cxn modelId="{D90C3492-0355-4AA3-AD13-1BE315D1DFA5}" type="presOf" srcId="{0878CAA8-0016-4E91-ABD4-3DDC38D81C07}" destId="{1BE501EE-FACF-4691-BCC2-AA4E2B0D4235}" srcOrd="0" destOrd="0" presId="urn:microsoft.com/office/officeart/2005/8/layout/hierarchy6"/>
    <dgm:cxn modelId="{542EADDD-B339-4D2C-AAAC-5AC6FD8D70E7}" srcId="{FD580C15-30F2-4EF1-9B3A-1075B00E448C}" destId="{ADE8787E-3CD4-49A7-A41C-E21BF1187303}" srcOrd="0" destOrd="0" parTransId="{AA13C8D3-E191-4F88-BFC0-865D86FB3387}" sibTransId="{458D15BF-C100-4413-9411-787DB11413BA}"/>
    <dgm:cxn modelId="{938885BB-C8D0-4FC7-8E3E-9123090FBA2E}" type="presOf" srcId="{DD384CFA-223C-4553-8011-3FDBF29744D4}" destId="{BE7C061C-4990-430C-8DF8-21927D664A8F}" srcOrd="0" destOrd="0" presId="urn:microsoft.com/office/officeart/2005/8/layout/hierarchy6"/>
    <dgm:cxn modelId="{01D43A14-75AC-463E-947B-554A9EE5BFE8}" type="presOf" srcId="{0C049ECD-0C74-4699-9121-9AC34A2C55CB}" destId="{99FD7255-D6EA-4D14-9DBD-683425716B9A}" srcOrd="0" destOrd="0" presId="urn:microsoft.com/office/officeart/2005/8/layout/hierarchy6"/>
    <dgm:cxn modelId="{B6807797-9CFD-40E9-A632-A9E9E7FC28C4}" type="presOf" srcId="{46CD2A2D-5C26-45B2-97DF-4EF967799189}" destId="{D23E0AC0-DADA-442B-B5F0-EF94B45D4DF3}" srcOrd="0" destOrd="0" presId="urn:microsoft.com/office/officeart/2005/8/layout/hierarchy6"/>
    <dgm:cxn modelId="{41337D93-18D9-4AD4-A9F0-F4BE64B72977}" type="presOf" srcId="{FD580C15-30F2-4EF1-9B3A-1075B00E448C}" destId="{8FCC149A-F911-433D-8E1B-6E2AC8975AC7}" srcOrd="0" destOrd="0" presId="urn:microsoft.com/office/officeart/2005/8/layout/hierarchy6"/>
    <dgm:cxn modelId="{5B4FB598-9D49-488D-8FB4-BD1D7FC31DD9}" type="presOf" srcId="{10375998-8693-4775-B289-568DD8610B42}" destId="{9A65F7DD-D91F-4E31-B5DC-94A20E55E6F6}" srcOrd="0" destOrd="0" presId="urn:microsoft.com/office/officeart/2005/8/layout/hierarchy6"/>
    <dgm:cxn modelId="{0AB930F0-9024-4001-A52D-092FB1625381}" type="presOf" srcId="{6059B8E0-E64F-4603-87DF-B347C75C65B6}" destId="{B9A50B79-7ED2-4CFB-B9FC-64FA563274F9}" srcOrd="0" destOrd="0" presId="urn:microsoft.com/office/officeart/2005/8/layout/hierarchy6"/>
    <dgm:cxn modelId="{9D15C115-B49C-4D17-B58E-F6F7E006F070}" type="presOf" srcId="{BE8A4190-EEA7-4DEA-930D-98ED0872CBBE}" destId="{287B8028-0F24-4ED6-B781-74DCCCD705E1}" srcOrd="0" destOrd="0" presId="urn:microsoft.com/office/officeart/2005/8/layout/hierarchy6"/>
    <dgm:cxn modelId="{AC9A0362-A19C-45AC-83CF-D67A365E2AC4}" srcId="{8BCD5D04-B282-4525-9BB6-4015F55AC951}" destId="{D8DC878D-6449-4EC1-B57F-A70E1BBD9D9A}" srcOrd="0" destOrd="0" parTransId="{2D4CE003-A9DC-4C1F-8BA4-EDF2CD4DDBF2}" sibTransId="{88DC7A59-1C69-4DAB-A4F5-3C695F524FEE}"/>
    <dgm:cxn modelId="{4F540D02-F579-41EB-BDA5-8FDA116642E6}" type="presOf" srcId="{5E09E705-C63D-4B0D-A6FC-3ED11F32EF71}" destId="{A44769A7-8C08-4B6C-A2EC-05895846FCDE}" srcOrd="0" destOrd="0" presId="urn:microsoft.com/office/officeart/2005/8/layout/hierarchy6"/>
    <dgm:cxn modelId="{894CCBFE-7C1A-4A5E-A15C-AA6C8B44576C}" type="presOf" srcId="{82B8182A-8418-47EE-9B86-C0531F6289E6}" destId="{645D66CC-0704-4DB9-A787-D635F54CA72D}" srcOrd="0" destOrd="0" presId="urn:microsoft.com/office/officeart/2005/8/layout/hierarchy6"/>
    <dgm:cxn modelId="{68976CDB-0F36-4A81-A317-C955AA738C7F}" srcId="{8BCD5D04-B282-4525-9BB6-4015F55AC951}" destId="{393EF87D-B834-4E53-8BD6-894ADB03E703}" srcOrd="2" destOrd="0" parTransId="{57F494D6-9E4C-4F70-97D2-C63F8026F48D}" sibTransId="{FC73898F-065F-4AC9-AEA7-84B081E2B946}"/>
    <dgm:cxn modelId="{599F46BC-0DC1-49C2-996F-901A3A36BB81}" type="presOf" srcId="{20349D82-BFED-48F5-A53D-2EF4443A338B}" destId="{5A03D8B4-B5BE-462C-9E6A-0F85C7FC063C}" srcOrd="0" destOrd="0" presId="urn:microsoft.com/office/officeart/2005/8/layout/hierarchy6"/>
    <dgm:cxn modelId="{A9D7FED8-1B01-4AFC-8FF7-4C58B118084A}" type="presOf" srcId="{A4CE650A-F220-4C34-97EC-F0020055855A}" destId="{CE1A80A4-8EBF-42B5-8772-EDA4F29C8BD9}" srcOrd="0" destOrd="0" presId="urn:microsoft.com/office/officeart/2005/8/layout/hierarchy6"/>
    <dgm:cxn modelId="{9CE6937C-4693-4DCF-B73E-2D227C4FD71F}" type="presOf" srcId="{3D512DF6-5A17-42EA-B9A3-7324D1DA993F}" destId="{52CDCAC1-C77B-4688-A6BD-82B84CC477AA}" srcOrd="0" destOrd="0" presId="urn:microsoft.com/office/officeart/2005/8/layout/hierarchy6"/>
    <dgm:cxn modelId="{85F6094F-DE82-456F-B1C6-34F4AC2F021B}" srcId="{3950CF35-F886-4569-9200-7A78530879EF}" destId="{71302795-AD78-403E-B4A4-4C676EA4E828}" srcOrd="0" destOrd="0" parTransId="{D0FDD84D-1F62-4027-83FF-111A78E3BC0A}" sibTransId="{EC2881DB-E994-4C48-ADBE-E74DF9ACA21E}"/>
    <dgm:cxn modelId="{87677FCC-F584-4008-8B69-5736C1763CA4}" type="presOf" srcId="{3F33EC38-D82E-42CA-9DE1-1CAA20D66A3A}" destId="{4386A2CC-1620-4D81-B4C1-5B733D2573E9}" srcOrd="0" destOrd="0" presId="urn:microsoft.com/office/officeart/2005/8/layout/hierarchy6"/>
    <dgm:cxn modelId="{BBF28A85-6F2A-47A5-8533-6A1FBBF7F366}" type="presOf" srcId="{2D4CE003-A9DC-4C1F-8BA4-EDF2CD4DDBF2}" destId="{B6719EA0-3092-41C8-9A0B-1D199D3AD5EC}" srcOrd="0" destOrd="0" presId="urn:microsoft.com/office/officeart/2005/8/layout/hierarchy6"/>
    <dgm:cxn modelId="{0053B6ED-94F2-4E76-9823-784A957C7D0A}" srcId="{553A7D8B-E402-4419-B764-1077986200AD}" destId="{654130B3-DC79-4CC1-A87C-1D3D6FFADE9A}" srcOrd="1" destOrd="0" parTransId="{4FA957E7-AC66-44CF-8A78-FB127E86DD42}" sibTransId="{4F060592-AF3C-41DB-9CA4-E9908A8937FD}"/>
    <dgm:cxn modelId="{79B80D5D-218A-4DEC-9648-FF30F6124AC9}" srcId="{FD317116-7D6C-498D-A3CB-1789F90892A2}" destId="{8BCD5D04-B282-4525-9BB6-4015F55AC951}" srcOrd="1" destOrd="0" parTransId="{DD384CFA-223C-4553-8011-3FDBF29744D4}" sibTransId="{676AA6A6-4DC2-4CE1-916C-E683229580FE}"/>
    <dgm:cxn modelId="{382EE6FD-4003-4B3E-AA68-DD86C538A1C2}" srcId="{8BCD5D04-B282-4525-9BB6-4015F55AC951}" destId="{ADC9F527-0D85-4406-897A-FAA4FED2BE68}" srcOrd="1" destOrd="0" parTransId="{2808250C-6D09-49E3-ACBB-81459B09E78B}" sibTransId="{0F5A6D50-3A15-4300-B821-D94736C64226}"/>
    <dgm:cxn modelId="{C42C7D16-167F-4DC8-8EBE-BA59C3F9E3A7}" type="presOf" srcId="{8A318DA2-9ECA-4F06-93ED-6B8F69E89711}" destId="{F18022BD-12B7-4E7E-A154-16877E26088E}" srcOrd="0" destOrd="0" presId="urn:microsoft.com/office/officeart/2005/8/layout/hierarchy6"/>
    <dgm:cxn modelId="{259A64C2-CBD7-4B39-9BE3-56C40D9698A5}" srcId="{FD317116-7D6C-498D-A3CB-1789F90892A2}" destId="{799BBA2D-0AFA-4318-8F72-70BD8B04C5C8}" srcOrd="2" destOrd="0" parTransId="{EE7FDCE4-39DE-4B56-9DD7-37359BD3E0C9}" sibTransId="{FF72F58B-2CE5-4F01-9D09-67275A860299}"/>
    <dgm:cxn modelId="{1AE6D91A-126A-478C-9313-7029188D7E5E}" srcId="{799BBA2D-0AFA-4318-8F72-70BD8B04C5C8}" destId="{BE8A4190-EEA7-4DEA-930D-98ED0872CBBE}" srcOrd="1" destOrd="0" parTransId="{03CA7C24-A4D2-43C1-A91A-8C49F48AB5A1}" sibTransId="{485FFD50-F632-4D27-A056-2F11704DB070}"/>
    <dgm:cxn modelId="{837E5654-38B9-4A63-914E-4F507B499A06}" type="presOf" srcId="{CF4BDD87-1604-468F-97FF-D989BE88A32F}" destId="{590F1E2D-C48B-4C5F-B629-88D7C4DD8037}" srcOrd="0" destOrd="0" presId="urn:microsoft.com/office/officeart/2005/8/layout/hierarchy6"/>
    <dgm:cxn modelId="{E89316CA-CA64-4AB3-B62C-AFDF1C9E6191}" type="presOf" srcId="{A6BC56C8-6AEB-4429-873F-F65D57F74D15}" destId="{B00ADBA1-EF2A-45AC-9CE2-3AD05AD11B6C}" srcOrd="0" destOrd="0" presId="urn:microsoft.com/office/officeart/2005/8/layout/hierarchy6"/>
    <dgm:cxn modelId="{96FFF0A7-E752-427B-BCF3-FFD5FE509262}" type="presOf" srcId="{621EC855-A275-4765-8E1D-EC9343432589}" destId="{CAFCDE42-7B7C-4420-A63B-F7B103604A51}" srcOrd="0" destOrd="0" presId="urn:microsoft.com/office/officeart/2005/8/layout/hierarchy6"/>
    <dgm:cxn modelId="{64E28F56-0E34-4DD2-B766-F04326675AAE}" type="presOf" srcId="{3950CF35-F886-4569-9200-7A78530879EF}" destId="{E8625C9C-3418-489D-86BE-03C94A2C7EE5}" srcOrd="0" destOrd="0" presId="urn:microsoft.com/office/officeart/2005/8/layout/hierarchy6"/>
    <dgm:cxn modelId="{2FF7D8F9-294C-4B22-80D0-6CE16040D343}" type="presOf" srcId="{ACE0760C-F5A4-4B75-8DB6-93D81307B743}" destId="{621CB6CD-2E0D-4671-A1F7-A205E188DB4A}" srcOrd="0" destOrd="0" presId="urn:microsoft.com/office/officeart/2005/8/layout/hierarchy6"/>
    <dgm:cxn modelId="{CAC850FC-4BD1-4337-B455-D08FC9B20BB1}" type="presOf" srcId="{FD317116-7D6C-498D-A3CB-1789F90892A2}" destId="{7D82A97C-CD39-402F-9E93-EF64B4D27BC1}" srcOrd="0" destOrd="0" presId="urn:microsoft.com/office/officeart/2005/8/layout/hierarchy6"/>
    <dgm:cxn modelId="{B01955D9-A561-4656-8019-DBEABB174513}" type="presOf" srcId="{5DD161AA-295C-43B7-92C8-D064F874141A}" destId="{2A787D51-32ED-4D02-8DC6-D1D4F10D96BF}" srcOrd="0" destOrd="0" presId="urn:microsoft.com/office/officeart/2005/8/layout/hierarchy6"/>
    <dgm:cxn modelId="{A6334A25-66B0-4A81-BFE4-D4E3E5BC99AD}" type="presOf" srcId="{BDD6DFBF-56F4-4892-B1C4-1849D22DB8A5}" destId="{D3D8E267-C387-42F3-978D-363E8B0EBA3E}" srcOrd="0" destOrd="0" presId="urn:microsoft.com/office/officeart/2005/8/layout/hierarchy6"/>
    <dgm:cxn modelId="{1D4624C7-CE00-49DB-86D2-59A6C3562F88}" srcId="{553A7D8B-E402-4419-B764-1077986200AD}" destId="{3D512DF6-5A17-42EA-B9A3-7324D1DA993F}" srcOrd="2" destOrd="0" parTransId="{68F34766-2A0B-4F15-82A1-982A4ED0FB3D}" sibTransId="{7336931D-8009-4D02-B485-350C939B92AD}"/>
    <dgm:cxn modelId="{C01570F2-05D8-4231-9A02-97491E3C2385}" srcId="{BE8A4190-EEA7-4DEA-930D-98ED0872CBBE}" destId="{E7B20FB2-EEBF-4ACB-B710-820056BA2786}" srcOrd="0" destOrd="0" parTransId="{A6BC56C8-6AEB-4429-873F-F65D57F74D15}" sibTransId="{60521341-ACF3-4D28-8268-7D5D05553784}"/>
    <dgm:cxn modelId="{1E99702A-8D92-4AE6-9F07-C609F7E19D42}" srcId="{BE8A4190-EEA7-4DEA-930D-98ED0872CBBE}" destId="{2857E8F6-A8C4-4339-86A2-BEF115E0CBC3}" srcOrd="1" destOrd="0" parTransId="{20C021FA-7D77-42DF-8240-6C7C8BAB265C}" sibTransId="{890A90DA-A755-4D4E-BD8E-9816585DF1CF}"/>
    <dgm:cxn modelId="{A6FAE8E9-8A7C-4463-902C-DECDB0C72B6C}" type="presOf" srcId="{553A7D8B-E402-4419-B764-1077986200AD}" destId="{1326826C-EA65-4267-9F11-DE44109A5705}" srcOrd="0" destOrd="0" presId="urn:microsoft.com/office/officeart/2005/8/layout/hierarchy6"/>
    <dgm:cxn modelId="{1826F192-68DF-405C-8101-1C986D63F2D9}" type="presOf" srcId="{2857E8F6-A8C4-4339-86A2-BEF115E0CBC3}" destId="{682AEB71-FBE0-42D1-93B8-915B82322E5E}" srcOrd="0" destOrd="0" presId="urn:microsoft.com/office/officeart/2005/8/layout/hierarchy6"/>
    <dgm:cxn modelId="{1C6D3DDB-98A5-4A05-9D2C-6397CE45767D}" type="presOf" srcId="{EE7FDCE4-39DE-4B56-9DD7-37359BD3E0C9}" destId="{5446DCA7-984D-4E59-A000-76E701A4A56F}" srcOrd="0" destOrd="0" presId="urn:microsoft.com/office/officeart/2005/8/layout/hierarchy6"/>
    <dgm:cxn modelId="{152AA93C-E4D9-4192-93FD-36319E220697}" srcId="{20349D82-BFED-48F5-A53D-2EF4443A338B}" destId="{ACE0760C-F5A4-4B75-8DB6-93D81307B743}" srcOrd="0" destOrd="0" parTransId="{10375998-8693-4775-B289-568DD8610B42}" sibTransId="{BCC1F7A9-DA13-4680-8D6E-AA47593B8EE7}"/>
    <dgm:cxn modelId="{0DB657D6-C126-4C79-8613-A9EE6CA7C230}" type="presOf" srcId="{D8DC878D-6449-4EC1-B57F-A70E1BBD9D9A}" destId="{E50A07B3-0B37-4C52-A5B6-162242DB4B29}" srcOrd="0" destOrd="0" presId="urn:microsoft.com/office/officeart/2005/8/layout/hierarchy6"/>
    <dgm:cxn modelId="{4225E09D-FF89-42E8-84B9-FA7CBEAA69CB}" srcId="{ADE8787E-3CD4-49A7-A41C-E21BF1187303}" destId="{553A7D8B-E402-4419-B764-1077986200AD}" srcOrd="0" destOrd="0" parTransId="{568D0CD0-9577-4632-9785-30F225C532A6}" sibTransId="{1D0A03D4-81E7-4DFC-9B89-BE7B2F6257A5}"/>
    <dgm:cxn modelId="{A26E3783-36E4-495C-BF50-566C3B362006}" type="presOf" srcId="{2808250C-6D09-49E3-ACBB-81459B09E78B}" destId="{4BDDABD6-E979-442E-BB18-A02A7219D4C9}" srcOrd="0" destOrd="0" presId="urn:microsoft.com/office/officeart/2005/8/layout/hierarchy6"/>
    <dgm:cxn modelId="{1EEF14D1-A39F-4B52-8343-BADB0487F186}" srcId="{3950CF35-F886-4569-9200-7A78530879EF}" destId="{8A318DA2-9ECA-4F06-93ED-6B8F69E89711}" srcOrd="1" destOrd="0" parTransId="{7BE385B4-F01F-4DF9-979B-9C2820412A88}" sibTransId="{06029141-4C2A-4D57-90D1-152EA15CD5CF}"/>
    <dgm:cxn modelId="{7EE278E0-B07E-450A-BFAF-8F638B9E7644}" type="presOf" srcId="{ADE8787E-3CD4-49A7-A41C-E21BF1187303}" destId="{BAAF4023-8B84-48B1-A7BA-7928170D8204}" srcOrd="0" destOrd="0" presId="urn:microsoft.com/office/officeart/2005/8/layout/hierarchy6"/>
    <dgm:cxn modelId="{AC120D84-3D66-434D-9D7E-6CF388264345}" type="presOf" srcId="{8BCD5D04-B282-4525-9BB6-4015F55AC951}" destId="{3B6C4431-0073-4627-85C5-9E7D734BFB90}" srcOrd="0" destOrd="0" presId="urn:microsoft.com/office/officeart/2005/8/layout/hierarchy6"/>
    <dgm:cxn modelId="{9AA0270B-D400-4603-A4CA-B7DB7F96D494}" type="presOf" srcId="{7A5B9087-1B05-4D0E-8091-C9EA63D8B5B3}" destId="{FEA7E2E7-0BEA-474A-835E-CF95E1D6711A}" srcOrd="0" destOrd="0" presId="urn:microsoft.com/office/officeart/2005/8/layout/hierarchy6"/>
    <dgm:cxn modelId="{363A4878-2618-49DE-BF50-368D27DD29EF}" type="presOf" srcId="{A0388726-1590-4DE4-9314-8236ED35C19E}" destId="{CAD41297-52DF-426D-A128-C00D9EC28A8C}" srcOrd="0" destOrd="0" presId="urn:microsoft.com/office/officeart/2005/8/layout/hierarchy6"/>
    <dgm:cxn modelId="{84BD903E-0B39-41EF-B8BE-D98FD1F9411D}" srcId="{A0388726-1590-4DE4-9314-8236ED35C19E}" destId="{FD580C15-30F2-4EF1-9B3A-1075B00E448C}" srcOrd="0" destOrd="0" parTransId="{CF4BDD87-1604-468F-97FF-D989BE88A32F}" sibTransId="{930C4CD2-F8FD-4D84-AAF5-D07216EFB2B2}"/>
    <dgm:cxn modelId="{307394C5-6047-4EAB-9C2D-A136233A979E}" type="presOf" srcId="{654130B3-DC79-4CC1-A87C-1D3D6FFADE9A}" destId="{A3001164-E98A-471F-9DA0-E1E5561CE243}" srcOrd="0" destOrd="0" presId="urn:microsoft.com/office/officeart/2005/8/layout/hierarchy6"/>
    <dgm:cxn modelId="{E997341A-7B76-4E85-BAFF-AD898ABF2961}" type="presOf" srcId="{568D0CD0-9577-4632-9785-30F225C532A6}" destId="{13263EA4-D1CC-4049-888B-53685DA7D901}" srcOrd="0" destOrd="0" presId="urn:microsoft.com/office/officeart/2005/8/layout/hierarchy6"/>
    <dgm:cxn modelId="{8589E816-4E82-4E10-B328-DC1F6261DC31}" srcId="{7A5B9087-1B05-4D0E-8091-C9EA63D8B5B3}" destId="{46CD2A2D-5C26-45B2-97DF-4EF967799189}" srcOrd="0" destOrd="0" parTransId="{5E09E705-C63D-4B0D-A6FC-3ED11F32EF71}" sibTransId="{917B9EE0-60B9-4C0A-95A7-2967CDD2464C}"/>
    <dgm:cxn modelId="{EA939EB9-2A0C-45F8-812D-F4476555A2AC}" type="presOf" srcId="{799BBA2D-0AFA-4318-8F72-70BD8B04C5C8}" destId="{F8759650-53D6-45D9-82F8-9DE0F345E093}" srcOrd="0" destOrd="0" presId="urn:microsoft.com/office/officeart/2005/8/layout/hierarchy6"/>
    <dgm:cxn modelId="{5E90D3DF-ABF6-4A54-B89E-A86D70A81408}" type="presOf" srcId="{57F494D6-9E4C-4F70-97D2-C63F8026F48D}" destId="{38ED2DCA-1551-4F84-9A9E-29A948E39DB3}" srcOrd="0" destOrd="0" presId="urn:microsoft.com/office/officeart/2005/8/layout/hierarchy6"/>
    <dgm:cxn modelId="{AEE420F2-9725-4867-BAA4-5C5637DF7225}" type="presOf" srcId="{E7B20FB2-EEBF-4ACB-B710-820056BA2786}" destId="{38A420BE-493C-44F5-BFA7-D08AB39A1EFC}" srcOrd="0" destOrd="0" presId="urn:microsoft.com/office/officeart/2005/8/layout/hierarchy6"/>
    <dgm:cxn modelId="{4188826B-65D9-467C-8AB7-31584D76C53C}" srcId="{FD317116-7D6C-498D-A3CB-1789F90892A2}" destId="{A0388726-1590-4DE4-9314-8236ED35C19E}" srcOrd="3" destOrd="0" parTransId="{A4CE650A-F220-4C34-97EC-F0020055855A}" sibTransId="{41B7062C-328A-48E6-AF67-1C6E021B0D30}"/>
    <dgm:cxn modelId="{66C60D57-9BAB-4FC9-8B5C-491CFE0D8DFF}" srcId="{A0388726-1590-4DE4-9314-8236ED35C19E}" destId="{7A5B9087-1B05-4D0E-8091-C9EA63D8B5B3}" srcOrd="1" destOrd="0" parTransId="{5DD161AA-295C-43B7-92C8-D064F874141A}" sibTransId="{19F571E0-24D4-439B-A74C-1912E1B3A8C4}"/>
    <dgm:cxn modelId="{2019CF2A-0420-4D64-BC3A-AD85CD017188}" type="presOf" srcId="{393EF87D-B834-4E53-8BD6-894ADB03E703}" destId="{0F899101-947F-4AF2-9647-0167895A42E3}" srcOrd="0" destOrd="0" presId="urn:microsoft.com/office/officeart/2005/8/layout/hierarchy6"/>
    <dgm:cxn modelId="{57E16318-589C-4C36-9974-A4A652DCF218}" type="presOf" srcId="{68F34766-2A0B-4F15-82A1-982A4ED0FB3D}" destId="{51693A4D-F932-4F35-960E-FF53AF8F72E8}" srcOrd="0" destOrd="0" presId="urn:microsoft.com/office/officeart/2005/8/layout/hierarchy6"/>
    <dgm:cxn modelId="{FD9B4B30-E19E-4BBB-8A23-3DDB79502D04}" srcId="{654130B3-DC79-4CC1-A87C-1D3D6FFADE9A}" destId="{3F33EC38-D82E-42CA-9DE1-1CAA20D66A3A}" srcOrd="1" destOrd="0" parTransId="{82B8182A-8418-47EE-9B86-C0531F6289E6}" sibTransId="{8904C149-99E3-4ED4-9C6F-CDA47378044C}"/>
    <dgm:cxn modelId="{1D34CEDB-FC7B-461F-8A0D-9324EC3168CE}" type="presOf" srcId="{71302795-AD78-403E-B4A4-4C676EA4E828}" destId="{D58E751D-E8DC-458F-9186-36D1D34F4BFB}" srcOrd="0" destOrd="0" presId="urn:microsoft.com/office/officeart/2005/8/layout/hierarchy6"/>
    <dgm:cxn modelId="{7C6A6E04-F045-4C9E-9009-2B8263F586A6}" srcId="{654130B3-DC79-4CC1-A87C-1D3D6FFADE9A}" destId="{2A96C2FC-9092-4DBD-96B7-A744841E6D7A}" srcOrd="0" destOrd="0" parTransId="{0C049ECD-0C74-4699-9121-9AC34A2C55CB}" sibTransId="{9FF40757-AEF7-453D-B189-B2E731C78443}"/>
    <dgm:cxn modelId="{04B5C44B-41C1-4016-AE9A-A0084444704B}" type="presOf" srcId="{8A476945-61B6-444A-9BB0-94A7D234C498}" destId="{CBDC4D92-69A9-4D0E-8A1F-668DE93AC25D}" srcOrd="0" destOrd="0" presId="urn:microsoft.com/office/officeart/2005/8/layout/hierarchy6"/>
    <dgm:cxn modelId="{F96CBF2F-C735-45F1-B1EA-5597DFD49B65}" srcId="{553A7D8B-E402-4419-B764-1077986200AD}" destId="{621EC855-A275-4765-8E1D-EC9343432589}" srcOrd="0" destOrd="0" parTransId="{0878CAA8-0016-4E91-ABD4-3DDC38D81C07}" sibTransId="{B98ECB63-E663-498F-8807-9F963001E1D4}"/>
    <dgm:cxn modelId="{889C3569-89C9-4807-B58D-C85095297BF2}" srcId="{799BBA2D-0AFA-4318-8F72-70BD8B04C5C8}" destId="{3950CF35-F886-4569-9200-7A78530879EF}" srcOrd="0" destOrd="0" parTransId="{8A476945-61B6-444A-9BB0-94A7D234C498}" sibTransId="{DE20FFAD-7073-4FE3-9A8F-524EDBAE0940}"/>
    <dgm:cxn modelId="{C061C3EA-4C96-4523-A010-435FA290BB56}" type="presOf" srcId="{C2F9FA84-BED1-4424-B2F4-42BA6234CE27}" destId="{EEFE7D0F-E999-4DF2-89AE-65DEBAFAB3E4}" srcOrd="0" destOrd="0" presId="urn:microsoft.com/office/officeart/2005/8/layout/hierarchy6"/>
    <dgm:cxn modelId="{32A62442-5B14-49AD-AC20-04194F6992EA}" type="presOf" srcId="{AA13C8D3-E191-4F88-BFC0-865D86FB3387}" destId="{AC3B68D9-930D-4236-946A-329298881F33}" srcOrd="0" destOrd="0" presId="urn:microsoft.com/office/officeart/2005/8/layout/hierarchy6"/>
    <dgm:cxn modelId="{959987EA-D134-4FE8-B226-066C0263C6CF}" type="presOf" srcId="{2A96C2FC-9092-4DBD-96B7-A744841E6D7A}" destId="{4CE7DA19-F0D8-4F0A-B221-D5062AB78289}" srcOrd="0" destOrd="0" presId="urn:microsoft.com/office/officeart/2005/8/layout/hierarchy6"/>
    <dgm:cxn modelId="{D7FBACD3-9073-4850-A99D-A32F0A48DC50}" type="presOf" srcId="{ADC9F527-0D85-4406-897A-FAA4FED2BE68}" destId="{8C98AD67-E77A-464E-B890-9F6CE3515AD4}" srcOrd="0" destOrd="0" presId="urn:microsoft.com/office/officeart/2005/8/layout/hierarchy6"/>
    <dgm:cxn modelId="{B024FDBB-D11D-47D9-B458-DB4E2D5001E9}" type="presOf" srcId="{D0FDD84D-1F62-4027-83FF-111A78E3BC0A}" destId="{E03C7B67-4CFE-468A-8D75-99425D56633F}" srcOrd="0" destOrd="0" presId="urn:microsoft.com/office/officeart/2005/8/layout/hierarchy6"/>
    <dgm:cxn modelId="{2413FEEE-B96C-4D0D-AD56-D98FE36F1437}" type="presOf" srcId="{4FA957E7-AC66-44CF-8A78-FB127E86DD42}" destId="{123BBD49-70A0-4A7E-BFD2-B5B6D8D86DA8}" srcOrd="0" destOrd="0" presId="urn:microsoft.com/office/officeart/2005/8/layout/hierarchy6"/>
    <dgm:cxn modelId="{AA5F4406-B3ED-452E-B1B4-4896AA587BFC}" srcId="{A0388726-1590-4DE4-9314-8236ED35C19E}" destId="{20349D82-BFED-48F5-A53D-2EF4443A338B}" srcOrd="2" destOrd="0" parTransId="{C2F9FA84-BED1-4424-B2F4-42BA6234CE27}" sibTransId="{5E3AA8D1-064A-412A-94F4-B75256911F93}"/>
    <dgm:cxn modelId="{4C66952C-8EDB-4B0D-90DD-56E79490B02B}" srcId="{6059B8E0-E64F-4603-87DF-B347C75C65B6}" destId="{FD317116-7D6C-498D-A3CB-1789F90892A2}" srcOrd="0" destOrd="0" parTransId="{66987186-E343-420A-8F2D-81D9A81FA610}" sibTransId="{6E8C9C51-24BB-4381-952B-9E13EC11D1B6}"/>
    <dgm:cxn modelId="{38AB3B8F-2987-4193-B03B-85C499F178C6}" type="presOf" srcId="{20C021FA-7D77-42DF-8240-6C7C8BAB265C}" destId="{7F936A23-4ED9-44C0-9C2E-8DF64CD612BD}" srcOrd="0" destOrd="0" presId="urn:microsoft.com/office/officeart/2005/8/layout/hierarchy6"/>
    <dgm:cxn modelId="{198C18D1-BBA2-4182-AD6E-A4561CAC21D7}" type="presOf" srcId="{7BE385B4-F01F-4DF9-979B-9C2820412A88}" destId="{BB9470A6-CC57-420E-A64B-9851BD44AFC9}" srcOrd="0" destOrd="0" presId="urn:microsoft.com/office/officeart/2005/8/layout/hierarchy6"/>
    <dgm:cxn modelId="{5C7FD615-F290-41D4-BA30-0CB3DFB85FF9}" type="presOf" srcId="{34E22DE3-408B-4EB1-B77F-7AECEF5C7864}" destId="{A338E50D-5D02-4773-AA41-48ECF2920450}" srcOrd="0" destOrd="0" presId="urn:microsoft.com/office/officeart/2005/8/layout/hierarchy6"/>
    <dgm:cxn modelId="{EC418915-E0BC-45CE-893F-2B302EDA801F}" type="presParOf" srcId="{B9A50B79-7ED2-4CFB-B9FC-64FA563274F9}" destId="{2E3541AD-0417-485B-8599-928E17D448D1}" srcOrd="0" destOrd="0" presId="urn:microsoft.com/office/officeart/2005/8/layout/hierarchy6"/>
    <dgm:cxn modelId="{B9007899-DCF2-4F57-A288-56DDB5FB80E2}" type="presParOf" srcId="{2E3541AD-0417-485B-8599-928E17D448D1}" destId="{E35A37C1-527A-4263-97FC-D3D5F1DFA778}" srcOrd="0" destOrd="0" presId="urn:microsoft.com/office/officeart/2005/8/layout/hierarchy6"/>
    <dgm:cxn modelId="{3A9BB6AF-B8E1-4553-8335-C665DD9B759F}" type="presParOf" srcId="{E35A37C1-527A-4263-97FC-D3D5F1DFA778}" destId="{0F51065D-44B9-4A67-80D0-BE0A0B5F08F3}" srcOrd="0" destOrd="0" presId="urn:microsoft.com/office/officeart/2005/8/layout/hierarchy6"/>
    <dgm:cxn modelId="{EA44A005-0400-4EE0-8471-1D5EA91B2A52}" type="presParOf" srcId="{0F51065D-44B9-4A67-80D0-BE0A0B5F08F3}" destId="{7D82A97C-CD39-402F-9E93-EF64B4D27BC1}" srcOrd="0" destOrd="0" presId="urn:microsoft.com/office/officeart/2005/8/layout/hierarchy6"/>
    <dgm:cxn modelId="{275407A8-9D96-4FC8-8FFF-AEF280754335}" type="presParOf" srcId="{0F51065D-44B9-4A67-80D0-BE0A0B5F08F3}" destId="{509A3E2C-A3C3-4B7A-A0E0-A583AF0467A0}" srcOrd="1" destOrd="0" presId="urn:microsoft.com/office/officeart/2005/8/layout/hierarchy6"/>
    <dgm:cxn modelId="{8AEE4E2F-BB1F-41C2-AC52-3D65921E50E3}" type="presParOf" srcId="{509A3E2C-A3C3-4B7A-A0E0-A583AF0467A0}" destId="{D3D8E267-C387-42F3-978D-363E8B0EBA3E}" srcOrd="0" destOrd="0" presId="urn:microsoft.com/office/officeart/2005/8/layout/hierarchy6"/>
    <dgm:cxn modelId="{46DF7270-57F0-46F2-81CA-55E434784003}" type="presParOf" srcId="{509A3E2C-A3C3-4B7A-A0E0-A583AF0467A0}" destId="{9695DD6E-5607-4745-8F31-9CD20AF1E4F6}" srcOrd="1" destOrd="0" presId="urn:microsoft.com/office/officeart/2005/8/layout/hierarchy6"/>
    <dgm:cxn modelId="{8AF4AA3D-6BE1-4127-AA05-77F7696EB527}" type="presParOf" srcId="{9695DD6E-5607-4745-8F31-9CD20AF1E4F6}" destId="{A338E50D-5D02-4773-AA41-48ECF2920450}" srcOrd="0" destOrd="0" presId="urn:microsoft.com/office/officeart/2005/8/layout/hierarchy6"/>
    <dgm:cxn modelId="{94B6129E-85C2-4867-B91D-C076F62A2461}" type="presParOf" srcId="{9695DD6E-5607-4745-8F31-9CD20AF1E4F6}" destId="{039A4C84-7448-4031-965B-97A8F3B77C91}" srcOrd="1" destOrd="0" presId="urn:microsoft.com/office/officeart/2005/8/layout/hierarchy6"/>
    <dgm:cxn modelId="{6DB13623-5709-479B-A72A-A54DBBA16682}" type="presParOf" srcId="{509A3E2C-A3C3-4B7A-A0E0-A583AF0467A0}" destId="{BE7C061C-4990-430C-8DF8-21927D664A8F}" srcOrd="2" destOrd="0" presId="urn:microsoft.com/office/officeart/2005/8/layout/hierarchy6"/>
    <dgm:cxn modelId="{F37611C4-5D49-4FC9-8181-BD7FE6ADC8F2}" type="presParOf" srcId="{509A3E2C-A3C3-4B7A-A0E0-A583AF0467A0}" destId="{29D4A5D6-0067-4600-BC12-A89EFC559057}" srcOrd="3" destOrd="0" presId="urn:microsoft.com/office/officeart/2005/8/layout/hierarchy6"/>
    <dgm:cxn modelId="{126D8E00-03B1-4E9A-AD8C-CD0382DD34F8}" type="presParOf" srcId="{29D4A5D6-0067-4600-BC12-A89EFC559057}" destId="{3B6C4431-0073-4627-85C5-9E7D734BFB90}" srcOrd="0" destOrd="0" presId="urn:microsoft.com/office/officeart/2005/8/layout/hierarchy6"/>
    <dgm:cxn modelId="{74250036-6B20-4DA8-85D5-F7A80444B456}" type="presParOf" srcId="{29D4A5D6-0067-4600-BC12-A89EFC559057}" destId="{E368E2B2-3C8D-475F-AB44-D1C242290C37}" srcOrd="1" destOrd="0" presId="urn:microsoft.com/office/officeart/2005/8/layout/hierarchy6"/>
    <dgm:cxn modelId="{492FEC60-F169-4909-BF31-E86822249537}" type="presParOf" srcId="{E368E2B2-3C8D-475F-AB44-D1C242290C37}" destId="{B6719EA0-3092-41C8-9A0B-1D199D3AD5EC}" srcOrd="0" destOrd="0" presId="urn:microsoft.com/office/officeart/2005/8/layout/hierarchy6"/>
    <dgm:cxn modelId="{B76067E0-7428-4220-965D-6920BE092A51}" type="presParOf" srcId="{E368E2B2-3C8D-475F-AB44-D1C242290C37}" destId="{AF61AE6E-4474-4311-980A-88E0A24DB2C7}" srcOrd="1" destOrd="0" presId="urn:microsoft.com/office/officeart/2005/8/layout/hierarchy6"/>
    <dgm:cxn modelId="{0501A465-3A41-48BD-B855-C80C59D221C1}" type="presParOf" srcId="{AF61AE6E-4474-4311-980A-88E0A24DB2C7}" destId="{E50A07B3-0B37-4C52-A5B6-162242DB4B29}" srcOrd="0" destOrd="0" presId="urn:microsoft.com/office/officeart/2005/8/layout/hierarchy6"/>
    <dgm:cxn modelId="{323A20B4-4A23-423B-840E-DABF6A1C5DA4}" type="presParOf" srcId="{AF61AE6E-4474-4311-980A-88E0A24DB2C7}" destId="{B961D460-550F-413C-BCD1-DEDA6637F33C}" srcOrd="1" destOrd="0" presId="urn:microsoft.com/office/officeart/2005/8/layout/hierarchy6"/>
    <dgm:cxn modelId="{4339047E-0FA3-43A8-B458-C09150438E56}" type="presParOf" srcId="{E368E2B2-3C8D-475F-AB44-D1C242290C37}" destId="{4BDDABD6-E979-442E-BB18-A02A7219D4C9}" srcOrd="2" destOrd="0" presId="urn:microsoft.com/office/officeart/2005/8/layout/hierarchy6"/>
    <dgm:cxn modelId="{93AAF7D3-D6B2-476D-9970-D6C3FBBC7A0A}" type="presParOf" srcId="{E368E2B2-3C8D-475F-AB44-D1C242290C37}" destId="{71C7B718-7FF2-4007-B2B4-48936FAF41D2}" srcOrd="3" destOrd="0" presId="urn:microsoft.com/office/officeart/2005/8/layout/hierarchy6"/>
    <dgm:cxn modelId="{115F0ABF-F61F-420E-89A0-FF8344A1580C}" type="presParOf" srcId="{71C7B718-7FF2-4007-B2B4-48936FAF41D2}" destId="{8C98AD67-E77A-464E-B890-9F6CE3515AD4}" srcOrd="0" destOrd="0" presId="urn:microsoft.com/office/officeart/2005/8/layout/hierarchy6"/>
    <dgm:cxn modelId="{3A2EBE14-525D-499C-BBCF-8191EC5CC291}" type="presParOf" srcId="{71C7B718-7FF2-4007-B2B4-48936FAF41D2}" destId="{4BF01967-0443-40FF-A21C-887F660C44CC}" srcOrd="1" destOrd="0" presId="urn:microsoft.com/office/officeart/2005/8/layout/hierarchy6"/>
    <dgm:cxn modelId="{A2C28134-CCAA-4842-BFDB-0F37BB8FA0FD}" type="presParOf" srcId="{E368E2B2-3C8D-475F-AB44-D1C242290C37}" destId="{38ED2DCA-1551-4F84-9A9E-29A948E39DB3}" srcOrd="4" destOrd="0" presId="urn:microsoft.com/office/officeart/2005/8/layout/hierarchy6"/>
    <dgm:cxn modelId="{983662A9-33D0-4E01-A970-54DCA8F87EB6}" type="presParOf" srcId="{E368E2B2-3C8D-475F-AB44-D1C242290C37}" destId="{58FEA2D5-FED4-418F-BAA5-50DF4D7D4621}" srcOrd="5" destOrd="0" presId="urn:microsoft.com/office/officeart/2005/8/layout/hierarchy6"/>
    <dgm:cxn modelId="{BDD2117F-54DA-460F-AD1A-9CC2F583EB31}" type="presParOf" srcId="{58FEA2D5-FED4-418F-BAA5-50DF4D7D4621}" destId="{0F899101-947F-4AF2-9647-0167895A42E3}" srcOrd="0" destOrd="0" presId="urn:microsoft.com/office/officeart/2005/8/layout/hierarchy6"/>
    <dgm:cxn modelId="{912C4851-B9F6-4487-8845-0828759BE60C}" type="presParOf" srcId="{58FEA2D5-FED4-418F-BAA5-50DF4D7D4621}" destId="{D2EB2C0D-980F-4FAD-995E-64A8C4DB7EFF}" srcOrd="1" destOrd="0" presId="urn:microsoft.com/office/officeart/2005/8/layout/hierarchy6"/>
    <dgm:cxn modelId="{7F94B32F-6B58-4330-AB3D-EA0D654DCF15}" type="presParOf" srcId="{509A3E2C-A3C3-4B7A-A0E0-A583AF0467A0}" destId="{5446DCA7-984D-4E59-A000-76E701A4A56F}" srcOrd="4" destOrd="0" presId="urn:microsoft.com/office/officeart/2005/8/layout/hierarchy6"/>
    <dgm:cxn modelId="{3C0E027F-11FB-4F02-94D6-4DB01D002746}" type="presParOf" srcId="{509A3E2C-A3C3-4B7A-A0E0-A583AF0467A0}" destId="{AD15682A-8240-4564-B5FA-3B4A809F8D03}" srcOrd="5" destOrd="0" presId="urn:microsoft.com/office/officeart/2005/8/layout/hierarchy6"/>
    <dgm:cxn modelId="{657049A7-A63B-45B6-9956-DA316B9E69AB}" type="presParOf" srcId="{AD15682A-8240-4564-B5FA-3B4A809F8D03}" destId="{F8759650-53D6-45D9-82F8-9DE0F345E093}" srcOrd="0" destOrd="0" presId="urn:microsoft.com/office/officeart/2005/8/layout/hierarchy6"/>
    <dgm:cxn modelId="{7B8005C1-0916-43B7-B457-13264EAC822F}" type="presParOf" srcId="{AD15682A-8240-4564-B5FA-3B4A809F8D03}" destId="{B808CF9E-CCE5-47F4-AE1F-4D80C491A892}" srcOrd="1" destOrd="0" presId="urn:microsoft.com/office/officeart/2005/8/layout/hierarchy6"/>
    <dgm:cxn modelId="{7941827A-9B66-4BA4-B8D6-DFA9C2F08177}" type="presParOf" srcId="{B808CF9E-CCE5-47F4-AE1F-4D80C491A892}" destId="{CBDC4D92-69A9-4D0E-8A1F-668DE93AC25D}" srcOrd="0" destOrd="0" presId="urn:microsoft.com/office/officeart/2005/8/layout/hierarchy6"/>
    <dgm:cxn modelId="{028E17DC-6008-4506-AA91-CA70449515A3}" type="presParOf" srcId="{B808CF9E-CCE5-47F4-AE1F-4D80C491A892}" destId="{D57C1D4C-17C3-45DA-9796-DCFD602D6377}" srcOrd="1" destOrd="0" presId="urn:microsoft.com/office/officeart/2005/8/layout/hierarchy6"/>
    <dgm:cxn modelId="{07F242BD-1652-4A20-9DC8-EE3135DBDBCA}" type="presParOf" srcId="{D57C1D4C-17C3-45DA-9796-DCFD602D6377}" destId="{E8625C9C-3418-489D-86BE-03C94A2C7EE5}" srcOrd="0" destOrd="0" presId="urn:microsoft.com/office/officeart/2005/8/layout/hierarchy6"/>
    <dgm:cxn modelId="{78F100E3-21AF-4902-A767-0F1B47BAB324}" type="presParOf" srcId="{D57C1D4C-17C3-45DA-9796-DCFD602D6377}" destId="{BC7610F3-87D2-4F53-80CA-9048D40EE14A}" srcOrd="1" destOrd="0" presId="urn:microsoft.com/office/officeart/2005/8/layout/hierarchy6"/>
    <dgm:cxn modelId="{5DA4BC4E-68A5-415A-80D0-61BD524EA5AE}" type="presParOf" srcId="{BC7610F3-87D2-4F53-80CA-9048D40EE14A}" destId="{E03C7B67-4CFE-468A-8D75-99425D56633F}" srcOrd="0" destOrd="0" presId="urn:microsoft.com/office/officeart/2005/8/layout/hierarchy6"/>
    <dgm:cxn modelId="{92AF7CC6-2504-4473-9D9F-C9D138BDD6D5}" type="presParOf" srcId="{BC7610F3-87D2-4F53-80CA-9048D40EE14A}" destId="{B3B2C08F-3884-4279-AEF5-5BCCFC706123}" srcOrd="1" destOrd="0" presId="urn:microsoft.com/office/officeart/2005/8/layout/hierarchy6"/>
    <dgm:cxn modelId="{89138AD7-2968-43D3-AB2B-EFBAAE2F8E6D}" type="presParOf" srcId="{B3B2C08F-3884-4279-AEF5-5BCCFC706123}" destId="{D58E751D-E8DC-458F-9186-36D1D34F4BFB}" srcOrd="0" destOrd="0" presId="urn:microsoft.com/office/officeart/2005/8/layout/hierarchy6"/>
    <dgm:cxn modelId="{D5836BF1-7DED-4DBC-8ADD-6C24A9189AFD}" type="presParOf" srcId="{B3B2C08F-3884-4279-AEF5-5BCCFC706123}" destId="{10D71848-3817-40E6-829E-E42E6E9DD131}" srcOrd="1" destOrd="0" presId="urn:microsoft.com/office/officeart/2005/8/layout/hierarchy6"/>
    <dgm:cxn modelId="{43231114-B7AF-4008-AEE0-05A746C0069D}" type="presParOf" srcId="{BC7610F3-87D2-4F53-80CA-9048D40EE14A}" destId="{BB9470A6-CC57-420E-A64B-9851BD44AFC9}" srcOrd="2" destOrd="0" presId="urn:microsoft.com/office/officeart/2005/8/layout/hierarchy6"/>
    <dgm:cxn modelId="{0FBF52C7-5024-4146-8B76-457089204896}" type="presParOf" srcId="{BC7610F3-87D2-4F53-80CA-9048D40EE14A}" destId="{A51F6545-21CF-4C6A-97AA-86BD2513BAB8}" srcOrd="3" destOrd="0" presId="urn:microsoft.com/office/officeart/2005/8/layout/hierarchy6"/>
    <dgm:cxn modelId="{8EC4CDD9-6AFA-4B0B-8A20-3E8A7F6F3B7C}" type="presParOf" srcId="{A51F6545-21CF-4C6A-97AA-86BD2513BAB8}" destId="{F18022BD-12B7-4E7E-A154-16877E26088E}" srcOrd="0" destOrd="0" presId="urn:microsoft.com/office/officeart/2005/8/layout/hierarchy6"/>
    <dgm:cxn modelId="{E9929803-C4BA-4AAC-AB46-36FBE157BFCA}" type="presParOf" srcId="{A51F6545-21CF-4C6A-97AA-86BD2513BAB8}" destId="{7CCD88B6-8A5F-47AB-A356-8A5AD13DECA9}" srcOrd="1" destOrd="0" presId="urn:microsoft.com/office/officeart/2005/8/layout/hierarchy6"/>
    <dgm:cxn modelId="{CC62A4AF-8520-4A75-AC6E-796055C1607F}" type="presParOf" srcId="{B808CF9E-CCE5-47F4-AE1F-4D80C491A892}" destId="{1DD360E1-0B2D-4DDB-819D-E053D6D2D59E}" srcOrd="2" destOrd="0" presId="urn:microsoft.com/office/officeart/2005/8/layout/hierarchy6"/>
    <dgm:cxn modelId="{FC34AC0E-D009-462A-867E-6FA5D402EF2B}" type="presParOf" srcId="{B808CF9E-CCE5-47F4-AE1F-4D80C491A892}" destId="{F4CAE6A4-C733-4A23-841D-4D509CEDBA93}" srcOrd="3" destOrd="0" presId="urn:microsoft.com/office/officeart/2005/8/layout/hierarchy6"/>
    <dgm:cxn modelId="{12371D07-F8EC-4233-8FB7-48DDD43AC3F1}" type="presParOf" srcId="{F4CAE6A4-C733-4A23-841D-4D509CEDBA93}" destId="{287B8028-0F24-4ED6-B781-74DCCCD705E1}" srcOrd="0" destOrd="0" presId="urn:microsoft.com/office/officeart/2005/8/layout/hierarchy6"/>
    <dgm:cxn modelId="{78FA6811-EF0B-4DE0-A31B-A9958978EB28}" type="presParOf" srcId="{F4CAE6A4-C733-4A23-841D-4D509CEDBA93}" destId="{BFE10658-57DE-4775-9225-3F19CE3F539D}" srcOrd="1" destOrd="0" presId="urn:microsoft.com/office/officeart/2005/8/layout/hierarchy6"/>
    <dgm:cxn modelId="{A91EA53B-3174-44D2-9459-3A10CDAE8B4A}" type="presParOf" srcId="{BFE10658-57DE-4775-9225-3F19CE3F539D}" destId="{B00ADBA1-EF2A-45AC-9CE2-3AD05AD11B6C}" srcOrd="0" destOrd="0" presId="urn:microsoft.com/office/officeart/2005/8/layout/hierarchy6"/>
    <dgm:cxn modelId="{442A1D94-EC15-49E5-B939-0918B663F2E0}" type="presParOf" srcId="{BFE10658-57DE-4775-9225-3F19CE3F539D}" destId="{9293E844-E292-4DEA-B376-2A26814E2EE6}" srcOrd="1" destOrd="0" presId="urn:microsoft.com/office/officeart/2005/8/layout/hierarchy6"/>
    <dgm:cxn modelId="{835A8595-4BB1-4130-A6E8-B4028EBAD161}" type="presParOf" srcId="{9293E844-E292-4DEA-B376-2A26814E2EE6}" destId="{38A420BE-493C-44F5-BFA7-D08AB39A1EFC}" srcOrd="0" destOrd="0" presId="urn:microsoft.com/office/officeart/2005/8/layout/hierarchy6"/>
    <dgm:cxn modelId="{2DF03F52-E0FC-4FD6-A2A0-70133CE708F2}" type="presParOf" srcId="{9293E844-E292-4DEA-B376-2A26814E2EE6}" destId="{0F8B54D7-5478-4C58-8908-E29827F9C3EF}" srcOrd="1" destOrd="0" presId="urn:microsoft.com/office/officeart/2005/8/layout/hierarchy6"/>
    <dgm:cxn modelId="{220665F5-7E2E-41C4-BA41-6F79BCF921E4}" type="presParOf" srcId="{BFE10658-57DE-4775-9225-3F19CE3F539D}" destId="{7F936A23-4ED9-44C0-9C2E-8DF64CD612BD}" srcOrd="2" destOrd="0" presId="urn:microsoft.com/office/officeart/2005/8/layout/hierarchy6"/>
    <dgm:cxn modelId="{F035173B-B9AC-4BF7-ACF8-C597A2E216A6}" type="presParOf" srcId="{BFE10658-57DE-4775-9225-3F19CE3F539D}" destId="{506110D2-1815-442F-A93D-108830A572DE}" srcOrd="3" destOrd="0" presId="urn:microsoft.com/office/officeart/2005/8/layout/hierarchy6"/>
    <dgm:cxn modelId="{C5FA2D3E-F604-4872-9D3A-E81141B44984}" type="presParOf" srcId="{506110D2-1815-442F-A93D-108830A572DE}" destId="{682AEB71-FBE0-42D1-93B8-915B82322E5E}" srcOrd="0" destOrd="0" presId="urn:microsoft.com/office/officeart/2005/8/layout/hierarchy6"/>
    <dgm:cxn modelId="{7D57B4CF-BF50-48F4-BC6B-E74FE90F89B2}" type="presParOf" srcId="{506110D2-1815-442F-A93D-108830A572DE}" destId="{3657FAD7-B411-4F16-925F-CE47706B288C}" srcOrd="1" destOrd="0" presId="urn:microsoft.com/office/officeart/2005/8/layout/hierarchy6"/>
    <dgm:cxn modelId="{EBA01584-7C8D-453C-AE84-B4696F56A381}" type="presParOf" srcId="{509A3E2C-A3C3-4B7A-A0E0-A583AF0467A0}" destId="{CE1A80A4-8EBF-42B5-8772-EDA4F29C8BD9}" srcOrd="6" destOrd="0" presId="urn:microsoft.com/office/officeart/2005/8/layout/hierarchy6"/>
    <dgm:cxn modelId="{AFDF0B5D-B73E-4144-A63E-DF1537E465D3}" type="presParOf" srcId="{509A3E2C-A3C3-4B7A-A0E0-A583AF0467A0}" destId="{C434A067-7517-42CA-822C-33D86261124C}" srcOrd="7" destOrd="0" presId="urn:microsoft.com/office/officeart/2005/8/layout/hierarchy6"/>
    <dgm:cxn modelId="{E26FF46F-B8E4-4DB7-BF89-DE7DBCA8CA8A}" type="presParOf" srcId="{C434A067-7517-42CA-822C-33D86261124C}" destId="{CAD41297-52DF-426D-A128-C00D9EC28A8C}" srcOrd="0" destOrd="0" presId="urn:microsoft.com/office/officeart/2005/8/layout/hierarchy6"/>
    <dgm:cxn modelId="{EF6FDBD3-2F5C-4B9F-A28D-E9A86E1BFB6E}" type="presParOf" srcId="{C434A067-7517-42CA-822C-33D86261124C}" destId="{3FD07773-D9B3-4636-9539-3BFF5BDCE6BC}" srcOrd="1" destOrd="0" presId="urn:microsoft.com/office/officeart/2005/8/layout/hierarchy6"/>
    <dgm:cxn modelId="{E863569F-116B-4489-B1BD-646C3AC2E752}" type="presParOf" srcId="{3FD07773-D9B3-4636-9539-3BFF5BDCE6BC}" destId="{590F1E2D-C48B-4C5F-B629-88D7C4DD8037}" srcOrd="0" destOrd="0" presId="urn:microsoft.com/office/officeart/2005/8/layout/hierarchy6"/>
    <dgm:cxn modelId="{006318B3-D9C6-46FD-9A5D-D6180B861DD3}" type="presParOf" srcId="{3FD07773-D9B3-4636-9539-3BFF5BDCE6BC}" destId="{DF00BD9E-0F97-42F8-9908-0FED69E25FA9}" srcOrd="1" destOrd="0" presId="urn:microsoft.com/office/officeart/2005/8/layout/hierarchy6"/>
    <dgm:cxn modelId="{D76FFA6F-2AD3-4E4E-BA28-F835220FB525}" type="presParOf" srcId="{DF00BD9E-0F97-42F8-9908-0FED69E25FA9}" destId="{8FCC149A-F911-433D-8E1B-6E2AC8975AC7}" srcOrd="0" destOrd="0" presId="urn:microsoft.com/office/officeart/2005/8/layout/hierarchy6"/>
    <dgm:cxn modelId="{41675891-DC55-46A7-85BA-71AB5334D77A}" type="presParOf" srcId="{DF00BD9E-0F97-42F8-9908-0FED69E25FA9}" destId="{AB83976F-E89A-489C-AEDF-4E4E7DC08B4E}" srcOrd="1" destOrd="0" presId="urn:microsoft.com/office/officeart/2005/8/layout/hierarchy6"/>
    <dgm:cxn modelId="{98F49A8E-511E-4844-B05E-842714783ABA}" type="presParOf" srcId="{AB83976F-E89A-489C-AEDF-4E4E7DC08B4E}" destId="{AC3B68D9-930D-4236-946A-329298881F33}" srcOrd="0" destOrd="0" presId="urn:microsoft.com/office/officeart/2005/8/layout/hierarchy6"/>
    <dgm:cxn modelId="{BA7E4F9A-ED9F-41AA-98D2-D75F88140680}" type="presParOf" srcId="{AB83976F-E89A-489C-AEDF-4E4E7DC08B4E}" destId="{2FF040E8-6C6C-42EE-99A6-8821C69FCD9F}" srcOrd="1" destOrd="0" presId="urn:microsoft.com/office/officeart/2005/8/layout/hierarchy6"/>
    <dgm:cxn modelId="{4B3DBD55-5819-4EB0-9D81-BE30CA03CE5D}" type="presParOf" srcId="{2FF040E8-6C6C-42EE-99A6-8821C69FCD9F}" destId="{BAAF4023-8B84-48B1-A7BA-7928170D8204}" srcOrd="0" destOrd="0" presId="urn:microsoft.com/office/officeart/2005/8/layout/hierarchy6"/>
    <dgm:cxn modelId="{FABE2A1E-4502-45C7-A06C-5186C7E29138}" type="presParOf" srcId="{2FF040E8-6C6C-42EE-99A6-8821C69FCD9F}" destId="{6B931431-9A25-4DC7-B5E1-E5523C129416}" srcOrd="1" destOrd="0" presId="urn:microsoft.com/office/officeart/2005/8/layout/hierarchy6"/>
    <dgm:cxn modelId="{72700FDE-6116-4CD5-BE25-48D34069AEE7}" type="presParOf" srcId="{6B931431-9A25-4DC7-B5E1-E5523C129416}" destId="{13263EA4-D1CC-4049-888B-53685DA7D901}" srcOrd="0" destOrd="0" presId="urn:microsoft.com/office/officeart/2005/8/layout/hierarchy6"/>
    <dgm:cxn modelId="{C48B93FA-2B26-4F82-AB85-26CCC1A27E87}" type="presParOf" srcId="{6B931431-9A25-4DC7-B5E1-E5523C129416}" destId="{D69768FC-5C81-40B6-8F26-AECA0856F408}" srcOrd="1" destOrd="0" presId="urn:microsoft.com/office/officeart/2005/8/layout/hierarchy6"/>
    <dgm:cxn modelId="{5A077F58-3DBC-4C97-A639-7813B65A212E}" type="presParOf" srcId="{D69768FC-5C81-40B6-8F26-AECA0856F408}" destId="{1326826C-EA65-4267-9F11-DE44109A5705}" srcOrd="0" destOrd="0" presId="urn:microsoft.com/office/officeart/2005/8/layout/hierarchy6"/>
    <dgm:cxn modelId="{4E6B56C4-CCB6-4314-AD4A-CA29BE18403F}" type="presParOf" srcId="{D69768FC-5C81-40B6-8F26-AECA0856F408}" destId="{5DCD3EF4-EB8C-4E24-BCEB-6EB2CA3AE806}" srcOrd="1" destOrd="0" presId="urn:microsoft.com/office/officeart/2005/8/layout/hierarchy6"/>
    <dgm:cxn modelId="{BA498726-EEF9-464B-83C5-20FE100C3A09}" type="presParOf" srcId="{5DCD3EF4-EB8C-4E24-BCEB-6EB2CA3AE806}" destId="{1BE501EE-FACF-4691-BCC2-AA4E2B0D4235}" srcOrd="0" destOrd="0" presId="urn:microsoft.com/office/officeart/2005/8/layout/hierarchy6"/>
    <dgm:cxn modelId="{FFC626C4-0E5F-4202-AA57-1B8180E4A340}" type="presParOf" srcId="{5DCD3EF4-EB8C-4E24-BCEB-6EB2CA3AE806}" destId="{8B1FB551-B32F-4FD6-A36B-8EB1C8575401}" srcOrd="1" destOrd="0" presId="urn:microsoft.com/office/officeart/2005/8/layout/hierarchy6"/>
    <dgm:cxn modelId="{6F81EF6F-66AC-4A35-B4DE-F722E3ED9DAA}" type="presParOf" srcId="{8B1FB551-B32F-4FD6-A36B-8EB1C8575401}" destId="{CAFCDE42-7B7C-4420-A63B-F7B103604A51}" srcOrd="0" destOrd="0" presId="urn:microsoft.com/office/officeart/2005/8/layout/hierarchy6"/>
    <dgm:cxn modelId="{459FBD67-E273-4D0E-B150-94B22F26E1B5}" type="presParOf" srcId="{8B1FB551-B32F-4FD6-A36B-8EB1C8575401}" destId="{38D243F7-F4D9-4AA5-8B1B-3AA39E953AC8}" srcOrd="1" destOrd="0" presId="urn:microsoft.com/office/officeart/2005/8/layout/hierarchy6"/>
    <dgm:cxn modelId="{9B97AC44-E7BE-49C0-906E-E026E74CBC40}" type="presParOf" srcId="{5DCD3EF4-EB8C-4E24-BCEB-6EB2CA3AE806}" destId="{123BBD49-70A0-4A7E-BFD2-B5B6D8D86DA8}" srcOrd="2" destOrd="0" presId="urn:microsoft.com/office/officeart/2005/8/layout/hierarchy6"/>
    <dgm:cxn modelId="{BA89C0D8-89B7-410C-9400-2B97A13F594C}" type="presParOf" srcId="{5DCD3EF4-EB8C-4E24-BCEB-6EB2CA3AE806}" destId="{40808C5F-935A-43FB-9691-050F8DB0879B}" srcOrd="3" destOrd="0" presId="urn:microsoft.com/office/officeart/2005/8/layout/hierarchy6"/>
    <dgm:cxn modelId="{3E513314-4480-4BCB-94DF-DAAB25DF8B9D}" type="presParOf" srcId="{40808C5F-935A-43FB-9691-050F8DB0879B}" destId="{A3001164-E98A-471F-9DA0-E1E5561CE243}" srcOrd="0" destOrd="0" presId="urn:microsoft.com/office/officeart/2005/8/layout/hierarchy6"/>
    <dgm:cxn modelId="{8F8FC60D-31E6-4B98-93ED-5297F3696AC1}" type="presParOf" srcId="{40808C5F-935A-43FB-9691-050F8DB0879B}" destId="{4940D145-F734-4794-9041-8716D19156B3}" srcOrd="1" destOrd="0" presId="urn:microsoft.com/office/officeart/2005/8/layout/hierarchy6"/>
    <dgm:cxn modelId="{F5FB695C-BB9C-4116-B2E9-84EBF3ABE3D0}" type="presParOf" srcId="{4940D145-F734-4794-9041-8716D19156B3}" destId="{99FD7255-D6EA-4D14-9DBD-683425716B9A}" srcOrd="0" destOrd="0" presId="urn:microsoft.com/office/officeart/2005/8/layout/hierarchy6"/>
    <dgm:cxn modelId="{6743739B-F1AB-4F94-8416-2CBE7B4FE3CF}" type="presParOf" srcId="{4940D145-F734-4794-9041-8716D19156B3}" destId="{08EC8887-B0F5-43A0-B227-CEF5B255D793}" srcOrd="1" destOrd="0" presId="urn:microsoft.com/office/officeart/2005/8/layout/hierarchy6"/>
    <dgm:cxn modelId="{270924F7-2063-4211-9AD5-1904BC06A346}" type="presParOf" srcId="{08EC8887-B0F5-43A0-B227-CEF5B255D793}" destId="{4CE7DA19-F0D8-4F0A-B221-D5062AB78289}" srcOrd="0" destOrd="0" presId="urn:microsoft.com/office/officeart/2005/8/layout/hierarchy6"/>
    <dgm:cxn modelId="{4B0B5E05-CE5D-4896-BB0D-38D81C007F5D}" type="presParOf" srcId="{08EC8887-B0F5-43A0-B227-CEF5B255D793}" destId="{CD5280D6-A5EF-49E5-BBCF-6B1CD52C8B66}" srcOrd="1" destOrd="0" presId="urn:microsoft.com/office/officeart/2005/8/layout/hierarchy6"/>
    <dgm:cxn modelId="{233F25B4-8AD1-4DA9-9214-00D85F8A82EA}" type="presParOf" srcId="{4940D145-F734-4794-9041-8716D19156B3}" destId="{645D66CC-0704-4DB9-A787-D635F54CA72D}" srcOrd="2" destOrd="0" presId="urn:microsoft.com/office/officeart/2005/8/layout/hierarchy6"/>
    <dgm:cxn modelId="{7CE91EAE-7A06-4515-AF35-9BEEEC75F5E8}" type="presParOf" srcId="{4940D145-F734-4794-9041-8716D19156B3}" destId="{1F3167F4-D9E3-4F80-9E1F-CE68CBCC2693}" srcOrd="3" destOrd="0" presId="urn:microsoft.com/office/officeart/2005/8/layout/hierarchy6"/>
    <dgm:cxn modelId="{F6084837-CCD5-4B91-A4A2-CAE8941F3923}" type="presParOf" srcId="{1F3167F4-D9E3-4F80-9E1F-CE68CBCC2693}" destId="{4386A2CC-1620-4D81-B4C1-5B733D2573E9}" srcOrd="0" destOrd="0" presId="urn:microsoft.com/office/officeart/2005/8/layout/hierarchy6"/>
    <dgm:cxn modelId="{F05CA269-EBCF-46F8-AFC6-8D7EF4C27320}" type="presParOf" srcId="{1F3167F4-D9E3-4F80-9E1F-CE68CBCC2693}" destId="{8F2C0B90-D79A-4866-A553-B7A0321A2F02}" srcOrd="1" destOrd="0" presId="urn:microsoft.com/office/officeart/2005/8/layout/hierarchy6"/>
    <dgm:cxn modelId="{2ADEBB92-26E3-44A7-9072-BD1C4CD8E023}" type="presParOf" srcId="{5DCD3EF4-EB8C-4E24-BCEB-6EB2CA3AE806}" destId="{51693A4D-F932-4F35-960E-FF53AF8F72E8}" srcOrd="4" destOrd="0" presId="urn:microsoft.com/office/officeart/2005/8/layout/hierarchy6"/>
    <dgm:cxn modelId="{863F9212-F345-4E65-A981-1F9847FCF556}" type="presParOf" srcId="{5DCD3EF4-EB8C-4E24-BCEB-6EB2CA3AE806}" destId="{DD3074FF-5F5A-4E65-9280-6E87D64827D0}" srcOrd="5" destOrd="0" presId="urn:microsoft.com/office/officeart/2005/8/layout/hierarchy6"/>
    <dgm:cxn modelId="{04628672-A1C7-401C-B8F7-69C6AD3A0B1D}" type="presParOf" srcId="{DD3074FF-5F5A-4E65-9280-6E87D64827D0}" destId="{52CDCAC1-C77B-4688-A6BD-82B84CC477AA}" srcOrd="0" destOrd="0" presId="urn:microsoft.com/office/officeart/2005/8/layout/hierarchy6"/>
    <dgm:cxn modelId="{495CC4A7-5290-4222-A242-5BEF1F39F1DE}" type="presParOf" srcId="{DD3074FF-5F5A-4E65-9280-6E87D64827D0}" destId="{D00C1737-6EAD-4AA9-B025-465F5335E0C8}" srcOrd="1" destOrd="0" presId="urn:microsoft.com/office/officeart/2005/8/layout/hierarchy6"/>
    <dgm:cxn modelId="{F5BC79B1-A413-4CCB-8D35-51423A2E3EF2}" type="presParOf" srcId="{3FD07773-D9B3-4636-9539-3BFF5BDCE6BC}" destId="{2A787D51-32ED-4D02-8DC6-D1D4F10D96BF}" srcOrd="2" destOrd="0" presId="urn:microsoft.com/office/officeart/2005/8/layout/hierarchy6"/>
    <dgm:cxn modelId="{4637C1E1-15B2-4412-AD7C-91D364B4BC40}" type="presParOf" srcId="{3FD07773-D9B3-4636-9539-3BFF5BDCE6BC}" destId="{8FEBBD98-9D91-4DFD-BA4C-D3324B2C9BCC}" srcOrd="3" destOrd="0" presId="urn:microsoft.com/office/officeart/2005/8/layout/hierarchy6"/>
    <dgm:cxn modelId="{083D2203-0C13-4626-96D5-64AA1D45A424}" type="presParOf" srcId="{8FEBBD98-9D91-4DFD-BA4C-D3324B2C9BCC}" destId="{FEA7E2E7-0BEA-474A-835E-CF95E1D6711A}" srcOrd="0" destOrd="0" presId="urn:microsoft.com/office/officeart/2005/8/layout/hierarchy6"/>
    <dgm:cxn modelId="{0DF4225B-BAFD-4DD7-978F-BD2D2D7C050B}" type="presParOf" srcId="{8FEBBD98-9D91-4DFD-BA4C-D3324B2C9BCC}" destId="{C60EFA6E-03B0-425E-A5C5-A30C1A3B3CD3}" srcOrd="1" destOrd="0" presId="urn:microsoft.com/office/officeart/2005/8/layout/hierarchy6"/>
    <dgm:cxn modelId="{0A5C1121-F561-4F64-8FE7-5142FD965D25}" type="presParOf" srcId="{C60EFA6E-03B0-425E-A5C5-A30C1A3B3CD3}" destId="{A44769A7-8C08-4B6C-A2EC-05895846FCDE}" srcOrd="0" destOrd="0" presId="urn:microsoft.com/office/officeart/2005/8/layout/hierarchy6"/>
    <dgm:cxn modelId="{B6DC3F44-1F27-47A0-9FA0-3FA00939E1FD}" type="presParOf" srcId="{C60EFA6E-03B0-425E-A5C5-A30C1A3B3CD3}" destId="{BFC8D561-49C6-44B3-A5F7-8CDE4468134C}" srcOrd="1" destOrd="0" presId="urn:microsoft.com/office/officeart/2005/8/layout/hierarchy6"/>
    <dgm:cxn modelId="{257F3754-C55B-4115-9C70-E72CE48E2EA8}" type="presParOf" srcId="{BFC8D561-49C6-44B3-A5F7-8CDE4468134C}" destId="{D23E0AC0-DADA-442B-B5F0-EF94B45D4DF3}" srcOrd="0" destOrd="0" presId="urn:microsoft.com/office/officeart/2005/8/layout/hierarchy6"/>
    <dgm:cxn modelId="{7EA7C09E-E91D-444E-A5E8-1016B5157FE6}" type="presParOf" srcId="{BFC8D561-49C6-44B3-A5F7-8CDE4468134C}" destId="{A284DDC8-386A-4F5B-8682-5179C56446EE}" srcOrd="1" destOrd="0" presId="urn:microsoft.com/office/officeart/2005/8/layout/hierarchy6"/>
    <dgm:cxn modelId="{B41F0FE6-485F-483D-9293-56433CAFE306}" type="presParOf" srcId="{3FD07773-D9B3-4636-9539-3BFF5BDCE6BC}" destId="{EEFE7D0F-E999-4DF2-89AE-65DEBAFAB3E4}" srcOrd="4" destOrd="0" presId="urn:microsoft.com/office/officeart/2005/8/layout/hierarchy6"/>
    <dgm:cxn modelId="{BD5F3458-D9BB-4995-B7B3-2BC2900E016A}" type="presParOf" srcId="{3FD07773-D9B3-4636-9539-3BFF5BDCE6BC}" destId="{012852BA-8313-473F-8C36-8A18BC3B509F}" srcOrd="5" destOrd="0" presId="urn:microsoft.com/office/officeart/2005/8/layout/hierarchy6"/>
    <dgm:cxn modelId="{316E9C5A-D1DE-4A20-A7E7-E56080D56791}" type="presParOf" srcId="{012852BA-8313-473F-8C36-8A18BC3B509F}" destId="{5A03D8B4-B5BE-462C-9E6A-0F85C7FC063C}" srcOrd="0" destOrd="0" presId="urn:microsoft.com/office/officeart/2005/8/layout/hierarchy6"/>
    <dgm:cxn modelId="{BE07D45A-5E72-46FF-BB07-E04DC930C114}" type="presParOf" srcId="{012852BA-8313-473F-8C36-8A18BC3B509F}" destId="{09234ADB-77DD-474B-AC62-7D6342D422A8}" srcOrd="1" destOrd="0" presId="urn:microsoft.com/office/officeart/2005/8/layout/hierarchy6"/>
    <dgm:cxn modelId="{E81D8DA8-6D27-4354-9AAC-3CCDF7417C9F}" type="presParOf" srcId="{09234ADB-77DD-474B-AC62-7D6342D422A8}" destId="{9A65F7DD-D91F-4E31-B5DC-94A20E55E6F6}" srcOrd="0" destOrd="0" presId="urn:microsoft.com/office/officeart/2005/8/layout/hierarchy6"/>
    <dgm:cxn modelId="{953D6AA7-87A7-4D7E-A0BA-A9FAC9058EBE}" type="presParOf" srcId="{09234ADB-77DD-474B-AC62-7D6342D422A8}" destId="{3E2109D4-3F36-4203-AC64-4EC1518317A1}" srcOrd="1" destOrd="0" presId="urn:microsoft.com/office/officeart/2005/8/layout/hierarchy6"/>
    <dgm:cxn modelId="{50418E25-9AEB-4A7C-9394-2D40CC991994}" type="presParOf" srcId="{3E2109D4-3F36-4203-AC64-4EC1518317A1}" destId="{621CB6CD-2E0D-4671-A1F7-A205E188DB4A}" srcOrd="0" destOrd="0" presId="urn:microsoft.com/office/officeart/2005/8/layout/hierarchy6"/>
    <dgm:cxn modelId="{09A905C1-549B-4118-BF56-B256F22235BE}" type="presParOf" srcId="{3E2109D4-3F36-4203-AC64-4EC1518317A1}" destId="{E54AB397-9586-4275-A8A3-5E0A43756F42}" srcOrd="1" destOrd="0" presId="urn:microsoft.com/office/officeart/2005/8/layout/hierarchy6"/>
    <dgm:cxn modelId="{05684DF5-E95C-4BCD-8237-479C36D87224}" type="presParOf" srcId="{B9A50B79-7ED2-4CFB-B9FC-64FA563274F9}" destId="{DC3773A5-AC13-4894-A003-C89E287B707E}"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2A97C-CD39-402F-9E93-EF64B4D27BC1}">
      <dsp:nvSpPr>
        <dsp:cNvPr id="0" name=""/>
        <dsp:cNvSpPr/>
      </dsp:nvSpPr>
      <dsp:spPr>
        <a:xfrm>
          <a:off x="5553228" y="49353"/>
          <a:ext cx="853825" cy="569216"/>
        </a:xfrm>
        <a:prstGeom prst="roundRect">
          <a:avLst>
            <a:gd name="adj" fmla="val 10000"/>
          </a:avLst>
        </a:prstGeom>
        <a:solidFill>
          <a:schemeClr val="dk1"/>
        </a:solidFill>
        <a:ln w="12700" cap="flat" cmpd="sng" algn="ctr">
          <a:solidFill>
            <a:schemeClr val="dk1">
              <a:shade val="50000"/>
            </a:schemeClr>
          </a:solidFill>
          <a:prstDash val="solid"/>
          <a:miter lim="800000"/>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Ethics</a:t>
          </a:r>
          <a:endParaRPr lang="en-GB" sz="800" kern="1200" dirty="0">
            <a:solidFill>
              <a:schemeClr val="bg1"/>
            </a:solidFill>
          </a:endParaRPr>
        </a:p>
      </dsp:txBody>
      <dsp:txXfrm>
        <a:off x="5569900" y="66025"/>
        <a:ext cx="820481" cy="535872"/>
      </dsp:txXfrm>
    </dsp:sp>
    <dsp:sp modelId="{D3D8E267-C387-42F3-978D-363E8B0EBA3E}">
      <dsp:nvSpPr>
        <dsp:cNvPr id="0" name=""/>
        <dsp:cNvSpPr/>
      </dsp:nvSpPr>
      <dsp:spPr>
        <a:xfrm>
          <a:off x="5980141" y="618570"/>
          <a:ext cx="5443802" cy="495554"/>
        </a:xfrm>
        <a:custGeom>
          <a:avLst/>
          <a:gdLst/>
          <a:ahLst/>
          <a:cxnLst/>
          <a:rect l="0" t="0" r="0" b="0"/>
          <a:pathLst>
            <a:path>
              <a:moveTo>
                <a:pt x="0" y="0"/>
              </a:moveTo>
              <a:lnTo>
                <a:pt x="0" y="247777"/>
              </a:lnTo>
              <a:lnTo>
                <a:pt x="5443802" y="247777"/>
              </a:lnTo>
              <a:lnTo>
                <a:pt x="5443802" y="49555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38E50D-5D02-4773-AA41-48ECF2920450}">
      <dsp:nvSpPr>
        <dsp:cNvPr id="0" name=""/>
        <dsp:cNvSpPr/>
      </dsp:nvSpPr>
      <dsp:spPr>
        <a:xfrm>
          <a:off x="10997030" y="1114124"/>
          <a:ext cx="853825" cy="569216"/>
        </a:xfrm>
        <a:prstGeom prst="roundRect">
          <a:avLst>
            <a:gd name="adj" fmla="val 10000"/>
          </a:avLst>
        </a:prstGeom>
        <a:solidFill>
          <a:srgbClr val="7030A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Descriptive Ethics</a:t>
          </a:r>
          <a:br>
            <a:rPr lang="en-GB" sz="800" kern="1200" dirty="0" smtClean="0">
              <a:solidFill>
                <a:schemeClr val="bg1"/>
              </a:solidFill>
            </a:rPr>
          </a:br>
          <a:r>
            <a:rPr lang="en-GB" sz="800" kern="1200" dirty="0" smtClean="0">
              <a:solidFill>
                <a:schemeClr val="bg1"/>
              </a:solidFill>
            </a:rPr>
            <a:t>(What do people think is good?)</a:t>
          </a:r>
          <a:endParaRPr lang="en-GB" sz="800" kern="1200" dirty="0">
            <a:solidFill>
              <a:schemeClr val="bg1"/>
            </a:solidFill>
          </a:endParaRPr>
        </a:p>
      </dsp:txBody>
      <dsp:txXfrm>
        <a:off x="11013702" y="1130796"/>
        <a:ext cx="820481" cy="535872"/>
      </dsp:txXfrm>
    </dsp:sp>
    <dsp:sp modelId="{BE7C061C-4990-430C-8DF8-21927D664A8F}">
      <dsp:nvSpPr>
        <dsp:cNvPr id="0" name=""/>
        <dsp:cNvSpPr/>
      </dsp:nvSpPr>
      <dsp:spPr>
        <a:xfrm>
          <a:off x="5980141" y="618570"/>
          <a:ext cx="3029030" cy="495326"/>
        </a:xfrm>
        <a:custGeom>
          <a:avLst/>
          <a:gdLst/>
          <a:ahLst/>
          <a:cxnLst/>
          <a:rect l="0" t="0" r="0" b="0"/>
          <a:pathLst>
            <a:path>
              <a:moveTo>
                <a:pt x="0" y="0"/>
              </a:moveTo>
              <a:lnTo>
                <a:pt x="0" y="247663"/>
              </a:lnTo>
              <a:lnTo>
                <a:pt x="3029030" y="247663"/>
              </a:lnTo>
              <a:lnTo>
                <a:pt x="3029030" y="4953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6C4431-0073-4627-85C5-9E7D734BFB90}">
      <dsp:nvSpPr>
        <dsp:cNvPr id="0" name=""/>
        <dsp:cNvSpPr/>
      </dsp:nvSpPr>
      <dsp:spPr>
        <a:xfrm>
          <a:off x="8582259" y="1113897"/>
          <a:ext cx="853825" cy="569216"/>
        </a:xfrm>
        <a:prstGeom prst="roundRect">
          <a:avLst>
            <a:gd name="adj" fmla="val 10000"/>
          </a:avLst>
        </a:prstGeom>
        <a:solidFill>
          <a:schemeClr val="accent6">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Applied Ethics</a:t>
          </a:r>
          <a:br>
            <a:rPr lang="en-GB" sz="800" kern="1200" dirty="0" smtClean="0">
              <a:solidFill>
                <a:schemeClr val="bg1"/>
              </a:solidFill>
            </a:rPr>
          </a:br>
          <a:r>
            <a:rPr lang="en-GB" sz="800" kern="1200" dirty="0" smtClean="0">
              <a:solidFill>
                <a:schemeClr val="bg1"/>
              </a:solidFill>
            </a:rPr>
            <a:t>(How can we apply moral knowledge?)</a:t>
          </a:r>
          <a:endParaRPr lang="en-GB" sz="800" kern="1200" dirty="0">
            <a:solidFill>
              <a:schemeClr val="bg1"/>
            </a:solidFill>
          </a:endParaRPr>
        </a:p>
      </dsp:txBody>
      <dsp:txXfrm>
        <a:off x="8598931" y="1130569"/>
        <a:ext cx="820481" cy="535872"/>
      </dsp:txXfrm>
    </dsp:sp>
    <dsp:sp modelId="{B6719EA0-3092-41C8-9A0B-1D199D3AD5EC}">
      <dsp:nvSpPr>
        <dsp:cNvPr id="0" name=""/>
        <dsp:cNvSpPr/>
      </dsp:nvSpPr>
      <dsp:spPr>
        <a:xfrm>
          <a:off x="7973592" y="1683113"/>
          <a:ext cx="1035579" cy="205322"/>
        </a:xfrm>
        <a:custGeom>
          <a:avLst/>
          <a:gdLst/>
          <a:ahLst/>
          <a:cxnLst/>
          <a:rect l="0" t="0" r="0" b="0"/>
          <a:pathLst>
            <a:path>
              <a:moveTo>
                <a:pt x="1035579" y="0"/>
              </a:moveTo>
              <a:lnTo>
                <a:pt x="1035579" y="102661"/>
              </a:lnTo>
              <a:lnTo>
                <a:pt x="0" y="102661"/>
              </a:lnTo>
              <a:lnTo>
                <a:pt x="0" y="20532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0A07B3-0B37-4C52-A5B6-162242DB4B29}">
      <dsp:nvSpPr>
        <dsp:cNvPr id="0" name=""/>
        <dsp:cNvSpPr/>
      </dsp:nvSpPr>
      <dsp:spPr>
        <a:xfrm>
          <a:off x="7546680" y="1888436"/>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Euthanasia</a:t>
          </a:r>
        </a:p>
      </dsp:txBody>
      <dsp:txXfrm>
        <a:off x="7563352" y="1905108"/>
        <a:ext cx="820481" cy="535872"/>
      </dsp:txXfrm>
    </dsp:sp>
    <dsp:sp modelId="{4BDDABD6-E979-442E-BB18-A02A7219D4C9}">
      <dsp:nvSpPr>
        <dsp:cNvPr id="0" name=""/>
        <dsp:cNvSpPr/>
      </dsp:nvSpPr>
      <dsp:spPr>
        <a:xfrm>
          <a:off x="8941525" y="1683113"/>
          <a:ext cx="91440" cy="201548"/>
        </a:xfrm>
        <a:custGeom>
          <a:avLst/>
          <a:gdLst/>
          <a:ahLst/>
          <a:cxnLst/>
          <a:rect l="0" t="0" r="0" b="0"/>
          <a:pathLst>
            <a:path>
              <a:moveTo>
                <a:pt x="67646" y="0"/>
              </a:moveTo>
              <a:lnTo>
                <a:pt x="67646" y="100774"/>
              </a:lnTo>
              <a:lnTo>
                <a:pt x="45720" y="100774"/>
              </a:lnTo>
              <a:lnTo>
                <a:pt x="45720" y="20154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98AD67-E77A-464E-B890-9F6CE3515AD4}">
      <dsp:nvSpPr>
        <dsp:cNvPr id="0" name=""/>
        <dsp:cNvSpPr/>
      </dsp:nvSpPr>
      <dsp:spPr>
        <a:xfrm>
          <a:off x="8560332" y="1884662"/>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Business Ethics</a:t>
          </a:r>
        </a:p>
      </dsp:txBody>
      <dsp:txXfrm>
        <a:off x="8577004" y="1901334"/>
        <a:ext cx="820481" cy="535872"/>
      </dsp:txXfrm>
    </dsp:sp>
    <dsp:sp modelId="{38ED2DCA-1551-4F84-9A9E-29A948E39DB3}">
      <dsp:nvSpPr>
        <dsp:cNvPr id="0" name=""/>
        <dsp:cNvSpPr/>
      </dsp:nvSpPr>
      <dsp:spPr>
        <a:xfrm>
          <a:off x="9009171" y="1683113"/>
          <a:ext cx="934195" cy="201536"/>
        </a:xfrm>
        <a:custGeom>
          <a:avLst/>
          <a:gdLst/>
          <a:ahLst/>
          <a:cxnLst/>
          <a:rect l="0" t="0" r="0" b="0"/>
          <a:pathLst>
            <a:path>
              <a:moveTo>
                <a:pt x="0" y="0"/>
              </a:moveTo>
              <a:lnTo>
                <a:pt x="0" y="100768"/>
              </a:lnTo>
              <a:lnTo>
                <a:pt x="934195" y="100768"/>
              </a:lnTo>
              <a:lnTo>
                <a:pt x="934195" y="20153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899101-947F-4AF2-9647-0167895A42E3}">
      <dsp:nvSpPr>
        <dsp:cNvPr id="0" name=""/>
        <dsp:cNvSpPr/>
      </dsp:nvSpPr>
      <dsp:spPr>
        <a:xfrm>
          <a:off x="9516455" y="1884650"/>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Sexual Ethics</a:t>
          </a:r>
        </a:p>
      </dsp:txBody>
      <dsp:txXfrm>
        <a:off x="9533127" y="1901322"/>
        <a:ext cx="820481" cy="535872"/>
      </dsp:txXfrm>
    </dsp:sp>
    <dsp:sp modelId="{5446DCA7-984D-4E59-A000-76E701A4A56F}">
      <dsp:nvSpPr>
        <dsp:cNvPr id="0" name=""/>
        <dsp:cNvSpPr/>
      </dsp:nvSpPr>
      <dsp:spPr>
        <a:xfrm>
          <a:off x="1078107" y="618570"/>
          <a:ext cx="4902033" cy="491274"/>
        </a:xfrm>
        <a:custGeom>
          <a:avLst/>
          <a:gdLst/>
          <a:ahLst/>
          <a:cxnLst/>
          <a:rect l="0" t="0" r="0" b="0"/>
          <a:pathLst>
            <a:path>
              <a:moveTo>
                <a:pt x="4902033" y="0"/>
              </a:moveTo>
              <a:lnTo>
                <a:pt x="4902033" y="245637"/>
              </a:lnTo>
              <a:lnTo>
                <a:pt x="0" y="245637"/>
              </a:lnTo>
              <a:lnTo>
                <a:pt x="0" y="49127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759650-53D6-45D9-82F8-9DE0F345E093}">
      <dsp:nvSpPr>
        <dsp:cNvPr id="0" name=""/>
        <dsp:cNvSpPr/>
      </dsp:nvSpPr>
      <dsp:spPr>
        <a:xfrm>
          <a:off x="651195" y="1109844"/>
          <a:ext cx="853825" cy="569216"/>
        </a:xfrm>
        <a:prstGeom prst="roundRect">
          <a:avLst>
            <a:gd name="adj" fmla="val 10000"/>
          </a:avLst>
        </a:prstGeom>
        <a:solidFill>
          <a:schemeClr val="accent5">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Meta Ethics</a:t>
          </a:r>
          <a:br>
            <a:rPr lang="en-GB" sz="800" kern="1200" dirty="0" smtClean="0">
              <a:solidFill>
                <a:schemeClr val="bg1"/>
              </a:solidFill>
            </a:rPr>
          </a:br>
          <a:r>
            <a:rPr lang="en-GB" sz="800" kern="1200" dirty="0" smtClean="0">
              <a:solidFill>
                <a:schemeClr val="bg1"/>
              </a:solidFill>
            </a:rPr>
            <a:t>(What does “good” mean?)</a:t>
          </a:r>
          <a:endParaRPr lang="en-GB" sz="800" kern="1200" dirty="0">
            <a:solidFill>
              <a:schemeClr val="bg1"/>
            </a:solidFill>
          </a:endParaRPr>
        </a:p>
      </dsp:txBody>
      <dsp:txXfrm>
        <a:off x="667867" y="1126516"/>
        <a:ext cx="820481" cy="535872"/>
      </dsp:txXfrm>
    </dsp:sp>
    <dsp:sp modelId="{CBDC4D92-69A9-4D0E-8A1F-668DE93AC25D}">
      <dsp:nvSpPr>
        <dsp:cNvPr id="0" name=""/>
        <dsp:cNvSpPr/>
      </dsp:nvSpPr>
      <dsp:spPr>
        <a:xfrm>
          <a:off x="426912" y="1679061"/>
          <a:ext cx="651195" cy="227686"/>
        </a:xfrm>
        <a:custGeom>
          <a:avLst/>
          <a:gdLst/>
          <a:ahLst/>
          <a:cxnLst/>
          <a:rect l="0" t="0" r="0" b="0"/>
          <a:pathLst>
            <a:path>
              <a:moveTo>
                <a:pt x="651195" y="0"/>
              </a:moveTo>
              <a:lnTo>
                <a:pt x="651195"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25C9C-3418-489D-86BE-03C94A2C7EE5}">
      <dsp:nvSpPr>
        <dsp:cNvPr id="0" name=""/>
        <dsp:cNvSpPr/>
      </dsp:nvSpPr>
      <dsp:spPr>
        <a:xfrm>
          <a:off x="0" y="1906747"/>
          <a:ext cx="853825" cy="569216"/>
        </a:xfrm>
        <a:prstGeom prst="roundRect">
          <a:avLst>
            <a:gd name="adj" fmla="val 10000"/>
          </a:avLst>
        </a:prstGeom>
        <a:solidFill>
          <a:schemeClr val="accent5">
            <a:lumMod val="75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solidFill>
                <a:schemeClr val="bg1"/>
              </a:solidFill>
            </a:rPr>
            <a:t>Cognitivism</a:t>
          </a:r>
          <a:endParaRPr lang="en-GB" sz="800" kern="1200" dirty="0">
            <a:solidFill>
              <a:schemeClr val="bg1"/>
            </a:solidFill>
          </a:endParaRPr>
        </a:p>
      </dsp:txBody>
      <dsp:txXfrm>
        <a:off x="16672" y="1923419"/>
        <a:ext cx="820481" cy="535872"/>
      </dsp:txXfrm>
    </dsp:sp>
    <dsp:sp modelId="{E03C7B67-4CFE-468A-8D75-99425D56633F}">
      <dsp:nvSpPr>
        <dsp:cNvPr id="0" name=""/>
        <dsp:cNvSpPr/>
      </dsp:nvSpPr>
      <dsp:spPr>
        <a:xfrm>
          <a:off x="381192"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8E751D-E8DC-458F-9186-36D1D34F4BFB}">
      <dsp:nvSpPr>
        <dsp:cNvPr id="0" name=""/>
        <dsp:cNvSpPr/>
      </dsp:nvSpPr>
      <dsp:spPr>
        <a:xfrm>
          <a:off x="0"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Naturalism</a:t>
          </a:r>
          <a:endParaRPr lang="en-GB" sz="800" kern="1200" dirty="0"/>
        </a:p>
      </dsp:txBody>
      <dsp:txXfrm>
        <a:off x="16672" y="2720323"/>
        <a:ext cx="820481" cy="535872"/>
      </dsp:txXfrm>
    </dsp:sp>
    <dsp:sp modelId="{BB9470A6-CC57-420E-A64B-9851BD44AFC9}">
      <dsp:nvSpPr>
        <dsp:cNvPr id="0" name=""/>
        <dsp:cNvSpPr/>
      </dsp:nvSpPr>
      <dsp:spPr>
        <a:xfrm>
          <a:off x="381192" y="2475964"/>
          <a:ext cx="91440" cy="227686"/>
        </a:xfrm>
        <a:custGeom>
          <a:avLst/>
          <a:gdLst/>
          <a:ahLst/>
          <a:cxnLst/>
          <a:rect l="0" t="0" r="0" b="0"/>
          <a:pathLst>
            <a:path>
              <a:moveTo>
                <a:pt x="45720" y="0"/>
              </a:moveTo>
              <a:lnTo>
                <a:pt x="45720" y="113843"/>
              </a:lnTo>
              <a:lnTo>
                <a:pt x="134560" y="113843"/>
              </a:lnTo>
              <a:lnTo>
                <a:pt x="13456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8022BD-12B7-4E7E-A154-16877E26088E}">
      <dsp:nvSpPr>
        <dsp:cNvPr id="0" name=""/>
        <dsp:cNvSpPr/>
      </dsp:nvSpPr>
      <dsp:spPr>
        <a:xfrm>
          <a:off x="88840"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Intuitionism</a:t>
          </a:r>
          <a:endParaRPr lang="en-GB" sz="800" kern="1200" dirty="0"/>
        </a:p>
      </dsp:txBody>
      <dsp:txXfrm>
        <a:off x="105512" y="2720323"/>
        <a:ext cx="820481" cy="535872"/>
      </dsp:txXfrm>
    </dsp:sp>
    <dsp:sp modelId="{1DD360E1-0B2D-4DDB-819D-E053D6D2D59E}">
      <dsp:nvSpPr>
        <dsp:cNvPr id="0" name=""/>
        <dsp:cNvSpPr/>
      </dsp:nvSpPr>
      <dsp:spPr>
        <a:xfrm>
          <a:off x="1078107" y="1679061"/>
          <a:ext cx="907804" cy="227686"/>
        </a:xfrm>
        <a:custGeom>
          <a:avLst/>
          <a:gdLst/>
          <a:ahLst/>
          <a:cxnLst/>
          <a:rect l="0" t="0" r="0" b="0"/>
          <a:pathLst>
            <a:path>
              <a:moveTo>
                <a:pt x="0" y="0"/>
              </a:moveTo>
              <a:lnTo>
                <a:pt x="0" y="113843"/>
              </a:lnTo>
              <a:lnTo>
                <a:pt x="907804" y="113843"/>
              </a:lnTo>
              <a:lnTo>
                <a:pt x="907804"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7B8028-0F24-4ED6-B781-74DCCCD705E1}">
      <dsp:nvSpPr>
        <dsp:cNvPr id="0" name=""/>
        <dsp:cNvSpPr/>
      </dsp:nvSpPr>
      <dsp:spPr>
        <a:xfrm>
          <a:off x="1558999" y="1906747"/>
          <a:ext cx="853825" cy="569216"/>
        </a:xfrm>
        <a:prstGeom prst="roundRect">
          <a:avLst>
            <a:gd name="adj" fmla="val 10000"/>
          </a:avLst>
        </a:prstGeom>
        <a:solidFill>
          <a:schemeClr val="accent5">
            <a:lumMod val="75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solidFill>
                <a:schemeClr val="bg1"/>
              </a:solidFill>
            </a:rPr>
            <a:t>Noncognitivism</a:t>
          </a:r>
          <a:endParaRPr lang="en-GB" sz="800" kern="1200" dirty="0" smtClean="0">
            <a:solidFill>
              <a:schemeClr val="bg1"/>
            </a:solidFill>
          </a:endParaRPr>
        </a:p>
      </dsp:txBody>
      <dsp:txXfrm>
        <a:off x="1575671" y="1923419"/>
        <a:ext cx="820481" cy="535872"/>
      </dsp:txXfrm>
    </dsp:sp>
    <dsp:sp modelId="{B00ADBA1-EF2A-45AC-9CE2-3AD05AD11B6C}">
      <dsp:nvSpPr>
        <dsp:cNvPr id="0" name=""/>
        <dsp:cNvSpPr/>
      </dsp:nvSpPr>
      <dsp:spPr>
        <a:xfrm>
          <a:off x="1495858" y="2475964"/>
          <a:ext cx="490053" cy="227686"/>
        </a:xfrm>
        <a:custGeom>
          <a:avLst/>
          <a:gdLst/>
          <a:ahLst/>
          <a:cxnLst/>
          <a:rect l="0" t="0" r="0" b="0"/>
          <a:pathLst>
            <a:path>
              <a:moveTo>
                <a:pt x="490053" y="0"/>
              </a:moveTo>
              <a:lnTo>
                <a:pt x="490053"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A420BE-493C-44F5-BFA7-D08AB39A1EFC}">
      <dsp:nvSpPr>
        <dsp:cNvPr id="0" name=""/>
        <dsp:cNvSpPr/>
      </dsp:nvSpPr>
      <dsp:spPr>
        <a:xfrm>
          <a:off x="1068946"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Emotivism</a:t>
          </a:r>
          <a:endParaRPr lang="en-GB" sz="800" kern="1200" dirty="0" smtClean="0"/>
        </a:p>
      </dsp:txBody>
      <dsp:txXfrm>
        <a:off x="1085618" y="2720323"/>
        <a:ext cx="820481" cy="535872"/>
      </dsp:txXfrm>
    </dsp:sp>
    <dsp:sp modelId="{7F936A23-4ED9-44C0-9C2E-8DF64CD612BD}">
      <dsp:nvSpPr>
        <dsp:cNvPr id="0" name=""/>
        <dsp:cNvSpPr/>
      </dsp:nvSpPr>
      <dsp:spPr>
        <a:xfrm>
          <a:off x="1985911" y="2475964"/>
          <a:ext cx="490053" cy="227686"/>
        </a:xfrm>
        <a:custGeom>
          <a:avLst/>
          <a:gdLst/>
          <a:ahLst/>
          <a:cxnLst/>
          <a:rect l="0" t="0" r="0" b="0"/>
          <a:pathLst>
            <a:path>
              <a:moveTo>
                <a:pt x="0" y="0"/>
              </a:moveTo>
              <a:lnTo>
                <a:pt x="0" y="113843"/>
              </a:lnTo>
              <a:lnTo>
                <a:pt x="490053" y="113843"/>
              </a:lnTo>
              <a:lnTo>
                <a:pt x="490053"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2AEB71-FBE0-42D1-93B8-915B82322E5E}">
      <dsp:nvSpPr>
        <dsp:cNvPr id="0" name=""/>
        <dsp:cNvSpPr/>
      </dsp:nvSpPr>
      <dsp:spPr>
        <a:xfrm>
          <a:off x="2049052"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Prescriptivism</a:t>
          </a:r>
        </a:p>
      </dsp:txBody>
      <dsp:txXfrm>
        <a:off x="2065724" y="2720323"/>
        <a:ext cx="820481" cy="535872"/>
      </dsp:txXfrm>
    </dsp:sp>
    <dsp:sp modelId="{CE1A80A4-8EBF-42B5-8772-EDA4F29C8BD9}">
      <dsp:nvSpPr>
        <dsp:cNvPr id="0" name=""/>
        <dsp:cNvSpPr/>
      </dsp:nvSpPr>
      <dsp:spPr>
        <a:xfrm>
          <a:off x="4971662" y="618570"/>
          <a:ext cx="1008478" cy="491274"/>
        </a:xfrm>
        <a:custGeom>
          <a:avLst/>
          <a:gdLst/>
          <a:ahLst/>
          <a:cxnLst/>
          <a:rect l="0" t="0" r="0" b="0"/>
          <a:pathLst>
            <a:path>
              <a:moveTo>
                <a:pt x="1008478" y="0"/>
              </a:moveTo>
              <a:lnTo>
                <a:pt x="1008478" y="245637"/>
              </a:lnTo>
              <a:lnTo>
                <a:pt x="0" y="245637"/>
              </a:lnTo>
              <a:lnTo>
                <a:pt x="0" y="49127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D41297-52DF-426D-A128-C00D9EC28A8C}">
      <dsp:nvSpPr>
        <dsp:cNvPr id="0" name=""/>
        <dsp:cNvSpPr/>
      </dsp:nvSpPr>
      <dsp:spPr>
        <a:xfrm>
          <a:off x="4544749" y="1109844"/>
          <a:ext cx="853825" cy="569216"/>
        </a:xfrm>
        <a:prstGeom prst="roundRect">
          <a:avLst>
            <a:gd name="adj" fmla="val 10000"/>
          </a:avLst>
        </a:prstGeom>
        <a:solidFill>
          <a:schemeClr val="accent4"/>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Normative Ethics</a:t>
          </a:r>
          <a:br>
            <a:rPr lang="en-GB" sz="800" kern="1200" dirty="0" smtClean="0"/>
          </a:br>
          <a:r>
            <a:rPr lang="en-GB" sz="800" kern="1200" dirty="0" smtClean="0"/>
            <a:t>(What actions are good?)</a:t>
          </a:r>
          <a:endParaRPr lang="en-GB" sz="800" kern="1200" dirty="0"/>
        </a:p>
      </dsp:txBody>
      <dsp:txXfrm>
        <a:off x="4561421" y="1126516"/>
        <a:ext cx="820481" cy="535872"/>
      </dsp:txXfrm>
    </dsp:sp>
    <dsp:sp modelId="{590F1E2D-C48B-4C5F-B629-88D7C4DD8037}">
      <dsp:nvSpPr>
        <dsp:cNvPr id="0" name=""/>
        <dsp:cNvSpPr/>
      </dsp:nvSpPr>
      <dsp:spPr>
        <a:xfrm>
          <a:off x="3861689" y="1679061"/>
          <a:ext cx="1109972" cy="227686"/>
        </a:xfrm>
        <a:custGeom>
          <a:avLst/>
          <a:gdLst/>
          <a:ahLst/>
          <a:cxnLst/>
          <a:rect l="0" t="0" r="0" b="0"/>
          <a:pathLst>
            <a:path>
              <a:moveTo>
                <a:pt x="1109972" y="0"/>
              </a:moveTo>
              <a:lnTo>
                <a:pt x="1109972"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CC149A-F911-433D-8E1B-6E2AC8975AC7}">
      <dsp:nvSpPr>
        <dsp:cNvPr id="0" name=""/>
        <dsp:cNvSpPr/>
      </dsp:nvSpPr>
      <dsp:spPr>
        <a:xfrm>
          <a:off x="3434776" y="1906747"/>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Teleological Ethics</a:t>
          </a:r>
          <a:endParaRPr lang="en-GB" sz="800" kern="1200" dirty="0"/>
        </a:p>
      </dsp:txBody>
      <dsp:txXfrm>
        <a:off x="3451448" y="1923419"/>
        <a:ext cx="820481" cy="535872"/>
      </dsp:txXfrm>
    </dsp:sp>
    <dsp:sp modelId="{AC3B68D9-930D-4236-946A-329298881F33}">
      <dsp:nvSpPr>
        <dsp:cNvPr id="0" name=""/>
        <dsp:cNvSpPr/>
      </dsp:nvSpPr>
      <dsp:spPr>
        <a:xfrm>
          <a:off x="3815969"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AF4023-8B84-48B1-A7BA-7928170D8204}">
      <dsp:nvSpPr>
        <dsp:cNvPr id="0" name=""/>
        <dsp:cNvSpPr/>
      </dsp:nvSpPr>
      <dsp:spPr>
        <a:xfrm>
          <a:off x="3434776" y="2703651"/>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Consequentialism</a:t>
          </a:r>
          <a:endParaRPr lang="en-GB" sz="800" kern="1200" dirty="0"/>
        </a:p>
      </dsp:txBody>
      <dsp:txXfrm>
        <a:off x="3451448" y="2720323"/>
        <a:ext cx="820481" cy="535872"/>
      </dsp:txXfrm>
    </dsp:sp>
    <dsp:sp modelId="{13263EA4-D1CC-4049-888B-53685DA7D901}">
      <dsp:nvSpPr>
        <dsp:cNvPr id="0" name=""/>
        <dsp:cNvSpPr/>
      </dsp:nvSpPr>
      <dsp:spPr>
        <a:xfrm>
          <a:off x="3815969" y="3272868"/>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26826C-EA65-4267-9F11-DE44109A5705}">
      <dsp:nvSpPr>
        <dsp:cNvPr id="0" name=""/>
        <dsp:cNvSpPr/>
      </dsp:nvSpPr>
      <dsp:spPr>
        <a:xfrm>
          <a:off x="3434776" y="3500555"/>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Utilitarianism</a:t>
          </a:r>
          <a:endParaRPr lang="en-GB" sz="800" kern="1200" dirty="0"/>
        </a:p>
      </dsp:txBody>
      <dsp:txXfrm>
        <a:off x="3451448" y="3517227"/>
        <a:ext cx="820481" cy="535872"/>
      </dsp:txXfrm>
    </dsp:sp>
    <dsp:sp modelId="{1BE501EE-FACF-4691-BCC2-AA4E2B0D4235}">
      <dsp:nvSpPr>
        <dsp:cNvPr id="0" name=""/>
        <dsp:cNvSpPr/>
      </dsp:nvSpPr>
      <dsp:spPr>
        <a:xfrm>
          <a:off x="2751716" y="4069772"/>
          <a:ext cx="1109972" cy="227686"/>
        </a:xfrm>
        <a:custGeom>
          <a:avLst/>
          <a:gdLst/>
          <a:ahLst/>
          <a:cxnLst/>
          <a:rect l="0" t="0" r="0" b="0"/>
          <a:pathLst>
            <a:path>
              <a:moveTo>
                <a:pt x="1109972" y="0"/>
              </a:moveTo>
              <a:lnTo>
                <a:pt x="1109972"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FCDE42-7B7C-4420-A63B-F7B103604A51}">
      <dsp:nvSpPr>
        <dsp:cNvPr id="0" name=""/>
        <dsp:cNvSpPr/>
      </dsp:nvSpPr>
      <dsp:spPr>
        <a:xfrm>
          <a:off x="2324803"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Act (Bentham)</a:t>
          </a:r>
          <a:endParaRPr lang="en-GB" sz="800" kern="1200" dirty="0"/>
        </a:p>
      </dsp:txBody>
      <dsp:txXfrm>
        <a:off x="2341475" y="4314130"/>
        <a:ext cx="820481" cy="535872"/>
      </dsp:txXfrm>
    </dsp:sp>
    <dsp:sp modelId="{123BBD49-70A0-4A7E-BFD2-B5B6D8D86DA8}">
      <dsp:nvSpPr>
        <dsp:cNvPr id="0" name=""/>
        <dsp:cNvSpPr/>
      </dsp:nvSpPr>
      <dsp:spPr>
        <a:xfrm>
          <a:off x="3815969" y="4069772"/>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01164-E98A-471F-9DA0-E1E5561CE243}">
      <dsp:nvSpPr>
        <dsp:cNvPr id="0" name=""/>
        <dsp:cNvSpPr/>
      </dsp:nvSpPr>
      <dsp:spPr>
        <a:xfrm>
          <a:off x="3434776"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Rule (Mill)</a:t>
          </a:r>
          <a:endParaRPr lang="en-GB" sz="800" kern="1200" dirty="0"/>
        </a:p>
      </dsp:txBody>
      <dsp:txXfrm>
        <a:off x="3451448" y="4314130"/>
        <a:ext cx="820481" cy="535872"/>
      </dsp:txXfrm>
    </dsp:sp>
    <dsp:sp modelId="{99FD7255-D6EA-4D14-9DBD-683425716B9A}">
      <dsp:nvSpPr>
        <dsp:cNvPr id="0" name=""/>
        <dsp:cNvSpPr/>
      </dsp:nvSpPr>
      <dsp:spPr>
        <a:xfrm>
          <a:off x="3306702" y="4866675"/>
          <a:ext cx="554986" cy="227686"/>
        </a:xfrm>
        <a:custGeom>
          <a:avLst/>
          <a:gdLst/>
          <a:ahLst/>
          <a:cxnLst/>
          <a:rect l="0" t="0" r="0" b="0"/>
          <a:pathLst>
            <a:path>
              <a:moveTo>
                <a:pt x="554986" y="0"/>
              </a:moveTo>
              <a:lnTo>
                <a:pt x="554986"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E7DA19-F0D8-4F0A-B221-D5062AB78289}">
      <dsp:nvSpPr>
        <dsp:cNvPr id="0" name=""/>
        <dsp:cNvSpPr/>
      </dsp:nvSpPr>
      <dsp:spPr>
        <a:xfrm>
          <a:off x="2879790" y="5094362"/>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Strong Rule</a:t>
          </a:r>
          <a:endParaRPr lang="en-GB" sz="800" kern="1200" dirty="0"/>
        </a:p>
      </dsp:txBody>
      <dsp:txXfrm>
        <a:off x="2896462" y="5111034"/>
        <a:ext cx="820481" cy="535872"/>
      </dsp:txXfrm>
    </dsp:sp>
    <dsp:sp modelId="{645D66CC-0704-4DB9-A787-D635F54CA72D}">
      <dsp:nvSpPr>
        <dsp:cNvPr id="0" name=""/>
        <dsp:cNvSpPr/>
      </dsp:nvSpPr>
      <dsp:spPr>
        <a:xfrm>
          <a:off x="3861689" y="4866675"/>
          <a:ext cx="554986" cy="227686"/>
        </a:xfrm>
        <a:custGeom>
          <a:avLst/>
          <a:gdLst/>
          <a:ahLst/>
          <a:cxnLst/>
          <a:rect l="0" t="0" r="0" b="0"/>
          <a:pathLst>
            <a:path>
              <a:moveTo>
                <a:pt x="0" y="0"/>
              </a:moveTo>
              <a:lnTo>
                <a:pt x="0" y="113843"/>
              </a:lnTo>
              <a:lnTo>
                <a:pt x="554986" y="113843"/>
              </a:lnTo>
              <a:lnTo>
                <a:pt x="554986"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86A2CC-1620-4D81-B4C1-5B733D2573E9}">
      <dsp:nvSpPr>
        <dsp:cNvPr id="0" name=""/>
        <dsp:cNvSpPr/>
      </dsp:nvSpPr>
      <dsp:spPr>
        <a:xfrm>
          <a:off x="3989763" y="5094362"/>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Weak Rule</a:t>
          </a:r>
          <a:endParaRPr lang="en-GB" sz="800" kern="1200" dirty="0"/>
        </a:p>
      </dsp:txBody>
      <dsp:txXfrm>
        <a:off x="4006435" y="5111034"/>
        <a:ext cx="820481" cy="535872"/>
      </dsp:txXfrm>
    </dsp:sp>
    <dsp:sp modelId="{51693A4D-F932-4F35-960E-FF53AF8F72E8}">
      <dsp:nvSpPr>
        <dsp:cNvPr id="0" name=""/>
        <dsp:cNvSpPr/>
      </dsp:nvSpPr>
      <dsp:spPr>
        <a:xfrm>
          <a:off x="3861689" y="4069772"/>
          <a:ext cx="1109972" cy="227686"/>
        </a:xfrm>
        <a:custGeom>
          <a:avLst/>
          <a:gdLst/>
          <a:ahLst/>
          <a:cxnLst/>
          <a:rect l="0" t="0" r="0" b="0"/>
          <a:pathLst>
            <a:path>
              <a:moveTo>
                <a:pt x="0" y="0"/>
              </a:moveTo>
              <a:lnTo>
                <a:pt x="0" y="113843"/>
              </a:lnTo>
              <a:lnTo>
                <a:pt x="1109972" y="113843"/>
              </a:lnTo>
              <a:lnTo>
                <a:pt x="1109972"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CDCAC1-C77B-4688-A6BD-82B84CC477AA}">
      <dsp:nvSpPr>
        <dsp:cNvPr id="0" name=""/>
        <dsp:cNvSpPr/>
      </dsp:nvSpPr>
      <dsp:spPr>
        <a:xfrm>
          <a:off x="4544749"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Preference (Singer)</a:t>
          </a:r>
          <a:endParaRPr lang="en-GB" sz="800" kern="1200" dirty="0"/>
        </a:p>
      </dsp:txBody>
      <dsp:txXfrm>
        <a:off x="4561421" y="4314130"/>
        <a:ext cx="820481" cy="535872"/>
      </dsp:txXfrm>
    </dsp:sp>
    <dsp:sp modelId="{2A787D51-32ED-4D02-8DC6-D1D4F10D96BF}">
      <dsp:nvSpPr>
        <dsp:cNvPr id="0" name=""/>
        <dsp:cNvSpPr/>
      </dsp:nvSpPr>
      <dsp:spPr>
        <a:xfrm>
          <a:off x="4925942" y="1679061"/>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A7E2E7-0BEA-474A-835E-CF95E1D6711A}">
      <dsp:nvSpPr>
        <dsp:cNvPr id="0" name=""/>
        <dsp:cNvSpPr/>
      </dsp:nvSpPr>
      <dsp:spPr>
        <a:xfrm>
          <a:off x="4544749" y="1906747"/>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Deontological Ethics</a:t>
          </a:r>
          <a:endParaRPr lang="en-GB" sz="800" kern="1200" dirty="0"/>
        </a:p>
      </dsp:txBody>
      <dsp:txXfrm>
        <a:off x="4561421" y="1923419"/>
        <a:ext cx="820481" cy="535872"/>
      </dsp:txXfrm>
    </dsp:sp>
    <dsp:sp modelId="{A44769A7-8C08-4B6C-A2EC-05895846FCDE}">
      <dsp:nvSpPr>
        <dsp:cNvPr id="0" name=""/>
        <dsp:cNvSpPr/>
      </dsp:nvSpPr>
      <dsp:spPr>
        <a:xfrm>
          <a:off x="4925942"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3E0AC0-DADA-442B-B5F0-EF94B45D4DF3}">
      <dsp:nvSpPr>
        <dsp:cNvPr id="0" name=""/>
        <dsp:cNvSpPr/>
      </dsp:nvSpPr>
      <dsp:spPr>
        <a:xfrm>
          <a:off x="4544749" y="2703651"/>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Kantianism</a:t>
          </a:r>
          <a:endParaRPr lang="en-GB" sz="800" kern="1200" dirty="0"/>
        </a:p>
      </dsp:txBody>
      <dsp:txXfrm>
        <a:off x="4561421" y="2720323"/>
        <a:ext cx="820481" cy="535872"/>
      </dsp:txXfrm>
    </dsp:sp>
    <dsp:sp modelId="{EEFE7D0F-E999-4DF2-89AE-65DEBAFAB3E4}">
      <dsp:nvSpPr>
        <dsp:cNvPr id="0" name=""/>
        <dsp:cNvSpPr/>
      </dsp:nvSpPr>
      <dsp:spPr>
        <a:xfrm>
          <a:off x="4971662" y="1679061"/>
          <a:ext cx="1044945" cy="214691"/>
        </a:xfrm>
        <a:custGeom>
          <a:avLst/>
          <a:gdLst/>
          <a:ahLst/>
          <a:cxnLst/>
          <a:rect l="0" t="0" r="0" b="0"/>
          <a:pathLst>
            <a:path>
              <a:moveTo>
                <a:pt x="0" y="0"/>
              </a:moveTo>
              <a:lnTo>
                <a:pt x="0" y="107345"/>
              </a:lnTo>
              <a:lnTo>
                <a:pt x="1044945" y="107345"/>
              </a:lnTo>
              <a:lnTo>
                <a:pt x="1044945" y="21469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03D8B4-B5BE-462C-9E6A-0F85C7FC063C}">
      <dsp:nvSpPr>
        <dsp:cNvPr id="0" name=""/>
        <dsp:cNvSpPr/>
      </dsp:nvSpPr>
      <dsp:spPr>
        <a:xfrm>
          <a:off x="5589695" y="1893752"/>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Virtue Ethics</a:t>
          </a:r>
          <a:endParaRPr lang="en-GB" sz="800" kern="1200" dirty="0"/>
        </a:p>
      </dsp:txBody>
      <dsp:txXfrm>
        <a:off x="5606367" y="1910424"/>
        <a:ext cx="820481" cy="535872"/>
      </dsp:txXfrm>
    </dsp:sp>
    <dsp:sp modelId="{9A65F7DD-D91F-4E31-B5DC-94A20E55E6F6}">
      <dsp:nvSpPr>
        <dsp:cNvPr id="0" name=""/>
        <dsp:cNvSpPr/>
      </dsp:nvSpPr>
      <dsp:spPr>
        <a:xfrm>
          <a:off x="5970887" y="2462969"/>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1CB6CD-2E0D-4671-A1F7-A205E188DB4A}">
      <dsp:nvSpPr>
        <dsp:cNvPr id="0" name=""/>
        <dsp:cNvSpPr/>
      </dsp:nvSpPr>
      <dsp:spPr>
        <a:xfrm>
          <a:off x="5589695" y="2690656"/>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Aristotelianism</a:t>
          </a:r>
          <a:endParaRPr lang="en-GB" sz="800" kern="1200" dirty="0"/>
        </a:p>
      </dsp:txBody>
      <dsp:txXfrm>
        <a:off x="5606367" y="2707328"/>
        <a:ext cx="820481" cy="5358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10EBC57-8AF4-406B-8590-EA762A96E0BF}" type="datetimeFigureOut">
              <a:rPr lang="en-GB" smtClean="0"/>
              <a:t>20/01/2020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CAADE4F-41D9-4802-8409-AA5309CA0A04}" type="slidenum">
              <a:rPr lang="en-GB" smtClean="0"/>
              <a:t>‹#›</a:t>
            </a:fld>
            <a:endParaRPr lang="en-GB"/>
          </a:p>
        </p:txBody>
      </p:sp>
    </p:spTree>
    <p:extLst>
      <p:ext uri="{BB962C8B-B14F-4D97-AF65-F5344CB8AC3E}">
        <p14:creationId xmlns:p14="http://schemas.microsoft.com/office/powerpoint/2010/main" val="1630454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7083557-7D29-47E3-B531-61D68853D028}" type="slidenum">
              <a:rPr lang="en-GB" smtClean="0"/>
              <a:pPr/>
              <a:t>1</a:t>
            </a:fld>
            <a:endParaRPr lang="en-GB"/>
          </a:p>
        </p:txBody>
      </p:sp>
    </p:spTree>
    <p:extLst>
      <p:ext uri="{BB962C8B-B14F-4D97-AF65-F5344CB8AC3E}">
        <p14:creationId xmlns:p14="http://schemas.microsoft.com/office/powerpoint/2010/main" val="231823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83557-7D29-47E3-B531-61D68853D028}" type="slidenum">
              <a:rPr lang="en-GB" smtClean="0"/>
              <a:pPr/>
              <a:t>2</a:t>
            </a:fld>
            <a:endParaRPr lang="en-GB"/>
          </a:p>
        </p:txBody>
      </p:sp>
    </p:spTree>
    <p:extLst>
      <p:ext uri="{BB962C8B-B14F-4D97-AF65-F5344CB8AC3E}">
        <p14:creationId xmlns:p14="http://schemas.microsoft.com/office/powerpoint/2010/main" val="737830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6</a:t>
            </a:fld>
            <a:endParaRPr lang="en-GB"/>
          </a:p>
        </p:txBody>
      </p:sp>
    </p:spTree>
    <p:extLst>
      <p:ext uri="{BB962C8B-B14F-4D97-AF65-F5344CB8AC3E}">
        <p14:creationId xmlns:p14="http://schemas.microsoft.com/office/powerpoint/2010/main" val="1947635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7</a:t>
            </a:fld>
            <a:endParaRPr lang="en-GB"/>
          </a:p>
        </p:txBody>
      </p:sp>
    </p:spTree>
    <p:extLst>
      <p:ext uri="{BB962C8B-B14F-4D97-AF65-F5344CB8AC3E}">
        <p14:creationId xmlns:p14="http://schemas.microsoft.com/office/powerpoint/2010/main" val="1122582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10</a:t>
            </a:fld>
            <a:endParaRPr lang="en-GB"/>
          </a:p>
        </p:txBody>
      </p:sp>
    </p:spTree>
    <p:extLst>
      <p:ext uri="{BB962C8B-B14F-4D97-AF65-F5344CB8AC3E}">
        <p14:creationId xmlns:p14="http://schemas.microsoft.com/office/powerpoint/2010/main" val="238003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13</a:t>
            </a:fld>
            <a:endParaRPr lang="en-GB"/>
          </a:p>
        </p:txBody>
      </p:sp>
    </p:spTree>
    <p:extLst>
      <p:ext uri="{BB962C8B-B14F-4D97-AF65-F5344CB8AC3E}">
        <p14:creationId xmlns:p14="http://schemas.microsoft.com/office/powerpoint/2010/main" val="3486860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24</a:t>
            </a:fld>
            <a:endParaRPr lang="en-GB"/>
          </a:p>
        </p:txBody>
      </p:sp>
    </p:spTree>
    <p:extLst>
      <p:ext uri="{BB962C8B-B14F-4D97-AF65-F5344CB8AC3E}">
        <p14:creationId xmlns:p14="http://schemas.microsoft.com/office/powerpoint/2010/main" val="3102297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20/01/2020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83735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20/01/2020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90995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20/01/2020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95903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20/01/2020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40511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E922C3-1541-42FC-810F-80ED06A706D8}" type="datetimeFigureOut">
              <a:rPr lang="en-GB" smtClean="0"/>
              <a:t>20/01/2020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70594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E922C3-1541-42FC-810F-80ED06A706D8}" type="datetimeFigureOut">
              <a:rPr lang="en-GB" smtClean="0"/>
              <a:t>20/01/2020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07146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E922C3-1541-42FC-810F-80ED06A706D8}" type="datetimeFigureOut">
              <a:rPr lang="en-GB" smtClean="0"/>
              <a:t>20/01/2020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706246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E922C3-1541-42FC-810F-80ED06A706D8}" type="datetimeFigureOut">
              <a:rPr lang="en-GB" smtClean="0"/>
              <a:t>20/01/2020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37859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922C3-1541-42FC-810F-80ED06A706D8}" type="datetimeFigureOut">
              <a:rPr lang="en-GB" smtClean="0"/>
              <a:t>20/01/2020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44948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E922C3-1541-42FC-810F-80ED06A706D8}" type="datetimeFigureOut">
              <a:rPr lang="en-GB" smtClean="0"/>
              <a:t>20/01/2020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43267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E922C3-1541-42FC-810F-80ED06A706D8}" type="datetimeFigureOut">
              <a:rPr lang="en-GB" smtClean="0"/>
              <a:t>20/01/2020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99060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922C3-1541-42FC-810F-80ED06A706D8}" type="datetimeFigureOut">
              <a:rPr lang="en-GB" smtClean="0"/>
              <a:t>20/01/2020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52E82-8E1E-4591-8C7C-0262ED473993}" type="slidenum">
              <a:rPr lang="en-GB" smtClean="0"/>
              <a:t>‹#›</a:t>
            </a:fld>
            <a:endParaRPr lang="en-GB"/>
          </a:p>
        </p:txBody>
      </p:sp>
    </p:spTree>
    <p:extLst>
      <p:ext uri="{BB962C8B-B14F-4D97-AF65-F5344CB8AC3E}">
        <p14:creationId xmlns:p14="http://schemas.microsoft.com/office/powerpoint/2010/main" val="2960738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IsNXkFasc-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2621" y="-30479"/>
            <a:ext cx="12192000" cy="34290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1511121" y="1714501"/>
            <a:ext cx="9144000" cy="1836419"/>
          </a:xfrm>
        </p:spPr>
        <p:txBody>
          <a:bodyPr>
            <a:normAutofit/>
          </a:bodyPr>
          <a:lstStyle/>
          <a:p>
            <a:r>
              <a:rPr lang="en-GB" dirty="0" smtClean="0"/>
              <a:t>Revision</a:t>
            </a:r>
            <a:endParaRPr lang="en-GB" sz="3600" dirty="0"/>
          </a:p>
        </p:txBody>
      </p:sp>
      <p:sp>
        <p:nvSpPr>
          <p:cNvPr id="3" name="Subtitle 2"/>
          <p:cNvSpPr>
            <a:spLocks noGrp="1"/>
          </p:cNvSpPr>
          <p:nvPr>
            <p:ph type="subTitle" idx="1"/>
          </p:nvPr>
        </p:nvSpPr>
        <p:spPr>
          <a:xfrm>
            <a:off x="1524000" y="4975473"/>
            <a:ext cx="9144000" cy="1852047"/>
          </a:xfrm>
        </p:spPr>
        <p:txBody>
          <a:bodyPr>
            <a:normAutofit/>
          </a:bodyPr>
          <a:lstStyle/>
          <a:p>
            <a:r>
              <a:rPr lang="en-GB" dirty="0">
                <a:solidFill>
                  <a:schemeClr val="bg1"/>
                </a:solidFill>
              </a:rPr>
              <a:t>R</a:t>
            </a:r>
            <a:r>
              <a:rPr lang="en-GB" dirty="0" smtClean="0">
                <a:solidFill>
                  <a:schemeClr val="bg1"/>
                </a:solidFill>
              </a:rPr>
              <a:t>eligious Studies</a:t>
            </a:r>
          </a:p>
          <a:p>
            <a:r>
              <a:rPr lang="en-GB" dirty="0" smtClean="0">
                <a:solidFill>
                  <a:schemeClr val="bg1"/>
                </a:solidFill>
              </a:rPr>
              <a:t>Religious Ethics</a:t>
            </a:r>
          </a:p>
        </p:txBody>
      </p:sp>
    </p:spTree>
    <p:extLst>
      <p:ext uri="{BB962C8B-B14F-4D97-AF65-F5344CB8AC3E}">
        <p14:creationId xmlns:p14="http://schemas.microsoft.com/office/powerpoint/2010/main" val="2017792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smtClean="0"/>
              <a:t>What are the two principles of utilitarianism?</a:t>
            </a:r>
          </a:p>
          <a:p>
            <a:pPr marL="342900" indent="-342900">
              <a:buFont typeface="+mj-lt"/>
              <a:buAutoNum type="arabicPeriod"/>
            </a:pPr>
            <a:endParaRPr lang="en-GB" sz="1800" dirty="0" smtClean="0"/>
          </a:p>
          <a:p>
            <a:pPr marL="342900" indent="-342900">
              <a:buFont typeface="+mj-lt"/>
              <a:buAutoNum type="arabicPeriod"/>
            </a:pPr>
            <a:r>
              <a:rPr lang="en-GB" sz="1800" dirty="0" smtClean="0"/>
              <a:t>What is Act Utilitarianism?</a:t>
            </a:r>
          </a:p>
          <a:p>
            <a:pPr marL="342900" indent="-342900">
              <a:buFont typeface="+mj-lt"/>
              <a:buAutoNum type="arabicPeriod"/>
            </a:pPr>
            <a:endParaRPr lang="en-GB" sz="1800" dirty="0" smtClean="0"/>
          </a:p>
          <a:p>
            <a:pPr marL="342900" indent="-342900">
              <a:buFont typeface="+mj-lt"/>
              <a:buAutoNum type="arabicPeriod"/>
            </a:pPr>
            <a:r>
              <a:rPr lang="en-GB" sz="1800" dirty="0" smtClean="0"/>
              <a:t>Who is an Act Utilitarian?</a:t>
            </a:r>
          </a:p>
          <a:p>
            <a:pPr marL="342900" indent="-342900">
              <a:buFont typeface="+mj-lt"/>
              <a:buAutoNum type="arabicPeriod"/>
            </a:pPr>
            <a:endParaRPr lang="en-GB" sz="1800" dirty="0" smtClean="0"/>
          </a:p>
          <a:p>
            <a:pPr marL="342900" indent="-342900">
              <a:buFont typeface="+mj-lt"/>
              <a:buAutoNum type="arabicPeriod"/>
            </a:pPr>
            <a:r>
              <a:rPr lang="en-GB" sz="1800" dirty="0" smtClean="0"/>
              <a:t>What is the Hedonic Calculus? Can you name four categories?</a:t>
            </a:r>
          </a:p>
          <a:p>
            <a:pPr marL="342900" indent="-342900">
              <a:buFont typeface="+mj-lt"/>
              <a:buAutoNum type="arabicPeriod"/>
            </a:pPr>
            <a:endParaRPr lang="en-GB" sz="1800" dirty="0"/>
          </a:p>
          <a:p>
            <a:pPr marL="342900" indent="-342900">
              <a:buFont typeface="+mj-lt"/>
              <a:buAutoNum type="arabicPeriod"/>
            </a:pPr>
            <a:r>
              <a:rPr lang="en-GB" sz="1800" dirty="0" smtClean="0"/>
              <a:t>What is Rule Utilitarianism?</a:t>
            </a:r>
          </a:p>
          <a:p>
            <a:pPr marL="342900" indent="-342900">
              <a:buFont typeface="+mj-lt"/>
              <a:buAutoNum type="arabicPeriod"/>
            </a:pPr>
            <a:endParaRPr lang="en-GB" sz="1800" dirty="0"/>
          </a:p>
          <a:p>
            <a:pPr marL="342900" indent="-342900">
              <a:buFont typeface="+mj-lt"/>
              <a:buAutoNum type="arabicPeriod"/>
            </a:pPr>
            <a:r>
              <a:rPr lang="en-GB" sz="1800" dirty="0" smtClean="0"/>
              <a:t>What is the problem with strong and weak rule utilitarianism?</a:t>
            </a:r>
          </a:p>
        </p:txBody>
      </p:sp>
    </p:spTree>
    <p:extLst>
      <p:ext uri="{BB962C8B-B14F-4D97-AF65-F5344CB8AC3E}">
        <p14:creationId xmlns:p14="http://schemas.microsoft.com/office/powerpoint/2010/main" val="1497435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39697"/>
          </a:xfrm>
          <a:solidFill>
            <a:schemeClr val="accent6">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NATURAL LAW THEORY</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239697"/>
          <a:ext cx="12192000" cy="672084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11603">
                <a:tc>
                  <a:txBody>
                    <a:bodyPr/>
                    <a:lstStyle/>
                    <a:p>
                      <a:r>
                        <a:rPr lang="en-GB" sz="1300" dirty="0" smtClean="0">
                          <a:latin typeface="Comic Sans MS" panose="030F0702030302020204" pitchFamily="66" charset="0"/>
                        </a:rPr>
                        <a:t>PARAGRAPH 1:</a:t>
                      </a:r>
                      <a:r>
                        <a:rPr lang="en-GB" sz="1300" baseline="0" dirty="0" smtClean="0">
                          <a:latin typeface="Comic Sans MS" panose="030F0702030302020204" pitchFamily="66" charset="0"/>
                        </a:rPr>
                        <a:t> ORIGINS IN ARTISTOTLE’S IDEA OF TELOS</a:t>
                      </a:r>
                    </a:p>
                    <a:p>
                      <a:r>
                        <a:rPr lang="en-GB" sz="1300" dirty="0" smtClean="0"/>
                        <a:t>AO1 = Natural Law Theory is based on an idea of telos which originates with Aristotle</a:t>
                      </a:r>
                    </a:p>
                    <a:p>
                      <a:r>
                        <a:rPr lang="en-GB" sz="1300" dirty="0" smtClean="0"/>
                        <a:t>Good = fulfilment of telos</a:t>
                      </a:r>
                    </a:p>
                    <a:p>
                      <a:r>
                        <a:rPr lang="en-GB" sz="1300" dirty="0" smtClean="0"/>
                        <a:t>Human telos = </a:t>
                      </a:r>
                      <a:r>
                        <a:rPr lang="en-GB" sz="1300" dirty="0" err="1" smtClean="0"/>
                        <a:t>eudaimonia</a:t>
                      </a:r>
                      <a:r>
                        <a:rPr lang="en-GB" sz="1300" dirty="0" smtClean="0"/>
                        <a:t> (flourishing) = life of reason with virtue</a:t>
                      </a:r>
                    </a:p>
                    <a:p>
                      <a:r>
                        <a:rPr lang="en-GB" sz="1300" dirty="0" smtClean="0"/>
                        <a:t>Cf. Aquinas part of scholasticism movement that tries to harmonises Aristotelian thought and Christianity. </a:t>
                      </a:r>
                    </a:p>
                    <a:p>
                      <a:r>
                        <a:rPr lang="en-GB" sz="1300" dirty="0" smtClean="0"/>
                        <a:t>For Aquinas </a:t>
                      </a:r>
                      <a:r>
                        <a:rPr lang="en-GB" sz="1300" dirty="0" err="1" smtClean="0"/>
                        <a:t>eudaimonia</a:t>
                      </a:r>
                      <a:r>
                        <a:rPr lang="en-GB" sz="1300" dirty="0" smtClean="0"/>
                        <a:t> is achieved within community (polis) but can only be fully achieved after death with God (beatific vision)</a:t>
                      </a:r>
                    </a:p>
                    <a:p>
                      <a:r>
                        <a:rPr lang="en-GB" sz="1300" dirty="0" smtClean="0"/>
                        <a:t>AO2  = strength = science ad common observation shows that everything has a purpose e.g. eye</a:t>
                      </a:r>
                    </a:p>
                    <a:p>
                      <a:r>
                        <a:rPr lang="en-GB" sz="1300" dirty="0" smtClean="0"/>
                        <a:t>AO2 = strength = </a:t>
                      </a:r>
                      <a:r>
                        <a:rPr lang="en-GB" sz="1300" dirty="0" err="1" smtClean="0"/>
                        <a:t>eudaimonia</a:t>
                      </a:r>
                      <a:r>
                        <a:rPr lang="en-GB" sz="1300" dirty="0" smtClean="0"/>
                        <a:t> within the polis is a community-orientated ethic rather than </a:t>
                      </a:r>
                      <a:r>
                        <a:rPr lang="en-GB" sz="1300" dirty="0" err="1" smtClean="0"/>
                        <a:t>self-centered</a:t>
                      </a:r>
                      <a:r>
                        <a:rPr lang="en-GB" sz="1300" dirty="0" smtClean="0"/>
                        <a:t> ethics cf. primary precept of cohesion in society</a:t>
                      </a:r>
                    </a:p>
                    <a:p>
                      <a:r>
                        <a:rPr lang="en-GB" sz="1300" dirty="0" smtClean="0"/>
                        <a:t>AO2 = weakness = telos imposes false idea of order and design within the universe cf. </a:t>
                      </a:r>
                    </a:p>
                    <a:p>
                      <a:r>
                        <a:rPr lang="en-GB" sz="1300" dirty="0" smtClean="0"/>
                        <a:t>AO2 = weakness = not everything has a purpose e.g. universe</a:t>
                      </a:r>
                    </a:p>
                    <a:p>
                      <a:r>
                        <a:rPr lang="en-GB" sz="1300" dirty="0" smtClean="0"/>
                        <a:t>A02 = Sartre = existence precedes essence = unlike objects we are not born with a purpose </a:t>
                      </a:r>
                    </a:p>
                  </a:txBody>
                  <a:tcPr/>
                </a:tc>
                <a:tc>
                  <a:txBody>
                    <a:bodyPr/>
                    <a:lstStyle/>
                    <a:p>
                      <a:r>
                        <a:rPr lang="en-GB" sz="1300" dirty="0" smtClean="0">
                          <a:latin typeface="Comic Sans MS" panose="030F0702030302020204" pitchFamily="66" charset="0"/>
                        </a:rPr>
                        <a:t>PARAGRAPH 2: AQUINAS TIERS</a:t>
                      </a:r>
                      <a:r>
                        <a:rPr lang="en-GB" sz="1300" baseline="0" dirty="0" smtClean="0">
                          <a:latin typeface="Comic Sans MS" panose="030F0702030302020204" pitchFamily="66" charset="0"/>
                        </a:rPr>
                        <a:t> OF LAW</a:t>
                      </a:r>
                      <a:endParaRPr lang="en-GB" sz="1300" dirty="0" smtClean="0">
                        <a:latin typeface="Comic Sans MS" panose="030F0702030302020204" pitchFamily="66" charset="0"/>
                      </a:endParaRPr>
                    </a:p>
                    <a:p>
                      <a:r>
                        <a:rPr lang="en-GB" sz="1300" dirty="0" smtClean="0"/>
                        <a:t>AO1: </a:t>
                      </a:r>
                      <a:r>
                        <a:rPr lang="en-GB" sz="1300" dirty="0" err="1" smtClean="0"/>
                        <a:t>Synderesis</a:t>
                      </a:r>
                      <a:r>
                        <a:rPr lang="en-GB" sz="1300" dirty="0" smtClean="0"/>
                        <a:t> = do good and avoid evil</a:t>
                      </a:r>
                    </a:p>
                    <a:p>
                      <a:r>
                        <a:rPr lang="en-GB" sz="1300" dirty="0" smtClean="0"/>
                        <a:t>Primary Precepts = can never be wrong because their source is God = 1. preservation 2. reproduction 3. education 4. worship 5. order</a:t>
                      </a:r>
                    </a:p>
                    <a:p>
                      <a:r>
                        <a:rPr lang="en-GB" sz="1300" dirty="0" smtClean="0"/>
                        <a:t>Secondary Precepts = derived from the primary precepts through reasoning – if our reasoning is fault then the secondary precept will be faulty</a:t>
                      </a:r>
                    </a:p>
                    <a:p>
                      <a:r>
                        <a:rPr lang="en-GB" sz="1300" dirty="0" smtClean="0"/>
                        <a:t>AO2 Strength = gives us clear rules </a:t>
                      </a:r>
                    </a:p>
                    <a:p>
                      <a:r>
                        <a:rPr lang="en-GB" sz="1300" dirty="0" smtClean="0"/>
                        <a:t>AO2 strength = universal protection </a:t>
                      </a:r>
                    </a:p>
                    <a:p>
                      <a:r>
                        <a:rPr lang="en-GB" sz="1300" dirty="0" smtClean="0"/>
                        <a:t>AO2 = Strength = based on reasoning rather than emotion cf. Hume on sympathy, Paul Bloom – empathy</a:t>
                      </a:r>
                    </a:p>
                    <a:p>
                      <a:r>
                        <a:rPr lang="en-GB" sz="1300" dirty="0" smtClean="0"/>
                        <a:t>AO2 weakness = no universal </a:t>
                      </a:r>
                      <a:r>
                        <a:rPr lang="en-GB" sz="1300" dirty="0" err="1" smtClean="0"/>
                        <a:t>orientiation</a:t>
                      </a:r>
                      <a:r>
                        <a:rPr lang="en-GB" sz="1300" dirty="0" smtClean="0"/>
                        <a:t> to do good cf. Freud = goodness is just what our upbringing tells us cf. Nazi</a:t>
                      </a:r>
                    </a:p>
                    <a:p>
                      <a:r>
                        <a:rPr lang="en-GB" sz="1300" dirty="0" smtClean="0"/>
                        <a:t>AO2 G.E. Moore = Naturalistic Fallacy = cant derive an ought from an is = cant derive a moral conclusion from a factual statement = we have sexual organs and so ability to reproduce = it does not mean we ought to reproduce</a:t>
                      </a:r>
                    </a:p>
                    <a:p>
                      <a:r>
                        <a:rPr lang="en-GB" sz="1300" dirty="0" smtClean="0"/>
                        <a:t>A02: Response to DDE – John </a:t>
                      </a:r>
                      <a:r>
                        <a:rPr lang="en-GB" sz="1300" dirty="0" err="1" smtClean="0"/>
                        <a:t>Finnis</a:t>
                      </a:r>
                      <a:endParaRPr lang="en-GB" sz="1300" dirty="0"/>
                    </a:p>
                  </a:txBody>
                  <a:tcPr/>
                </a:tc>
                <a:extLst>
                  <a:ext uri="{0D108BD9-81ED-4DB2-BD59-A6C34878D82A}">
                    <a16:rowId xmlns:a16="http://schemas.microsoft.com/office/drawing/2014/main" val="3120774046"/>
                  </a:ext>
                </a:extLst>
              </a:tr>
              <a:tr h="3406700">
                <a:tc>
                  <a:txBody>
                    <a:bodyPr/>
                    <a:lstStyle/>
                    <a:p>
                      <a:r>
                        <a:rPr lang="en-GB" sz="1300" dirty="0" smtClean="0">
                          <a:latin typeface="Comic Sans MS" panose="030F0702030302020204" pitchFamily="66" charset="0"/>
                        </a:rPr>
                        <a:t>PARAGRAPH</a:t>
                      </a:r>
                      <a:r>
                        <a:rPr lang="en-GB" sz="1300" baseline="0" dirty="0" smtClean="0">
                          <a:latin typeface="Comic Sans MS" panose="030F0702030302020204" pitchFamily="66" charset="0"/>
                        </a:rPr>
                        <a:t> 3: JOHN FINNIS’ MODERN NLT</a:t>
                      </a:r>
                    </a:p>
                    <a:p>
                      <a:pPr fontAlgn="base"/>
                      <a:r>
                        <a:rPr lang="en-GB" sz="1300" dirty="0" smtClean="0"/>
                        <a:t>A legal philosopher and author of Natural Law and Natural Rights (1980). </a:t>
                      </a:r>
                      <a:r>
                        <a:rPr lang="en-GB" sz="1300" dirty="0" err="1" smtClean="0"/>
                        <a:t>Finnis</a:t>
                      </a:r>
                      <a:r>
                        <a:rPr lang="en-GB" sz="1300" dirty="0" smtClean="0"/>
                        <a:t> has made a seminal contribution to the philosophy of law (jurisprudence) and has restated natural law in a new, robust form that is faithful to Aquinas and resistant to many of the classic criticisms of Natural Law.</a:t>
                      </a:r>
                    </a:p>
                    <a:p>
                      <a:pPr fontAlgn="base"/>
                      <a:r>
                        <a:rPr lang="en-GB" sz="1300" dirty="0" smtClean="0"/>
                        <a:t>Taking Aristotle/Aquinas’ definition of good as fulfilling purpose and Aquinas’ primary moral precept of doing good and avoiding evil as a given, </a:t>
                      </a:r>
                      <a:r>
                        <a:rPr lang="en-GB" sz="1300" dirty="0" err="1" smtClean="0"/>
                        <a:t>Finnis</a:t>
                      </a:r>
                      <a:r>
                        <a:rPr lang="en-GB" sz="1300" dirty="0" smtClean="0"/>
                        <a:t> explores the basic human goods in the light of modern insights, claiming that people recognise these goods as goods intuitively – thus avoiding all taint of the is/ought fallacy.</a:t>
                      </a:r>
                    </a:p>
                    <a:p>
                      <a:pPr fontAlgn="base"/>
                      <a:r>
                        <a:rPr lang="en-GB" sz="1300" dirty="0" smtClean="0"/>
                        <a:t>For </a:t>
                      </a:r>
                      <a:r>
                        <a:rPr lang="en-GB" sz="1300" dirty="0" err="1" smtClean="0"/>
                        <a:t>Finnis</a:t>
                      </a:r>
                      <a:r>
                        <a:rPr lang="en-GB" sz="1300" dirty="0" smtClean="0"/>
                        <a:t> there are seven basic goods; life, knowledge, play, aesthetic experience, sociability of friendship, practical reasonableness and religion.</a:t>
                      </a:r>
                    </a:p>
                    <a:p>
                      <a:pPr fontAlgn="base"/>
                      <a:r>
                        <a:rPr lang="en-GB" sz="1300" dirty="0" smtClean="0"/>
                        <a:t>There is no hierarchy in these basic human goods and none can be seen as only a means to attain another.</a:t>
                      </a:r>
                    </a:p>
                    <a:p>
                      <a:pPr fontAlgn="base"/>
                      <a:r>
                        <a:rPr lang="en-GB" sz="1300" dirty="0" smtClean="0"/>
                        <a:t>Practical Reasonableness is probably the most important of the basic goods as it includes the requirement for people to consider the value in each moral action – effectively to universalise their maxims and consider people as ends, not means.  This rules out any form of </a:t>
                      </a:r>
                      <a:r>
                        <a:rPr lang="en-GB" sz="1300" dirty="0" err="1" smtClean="0"/>
                        <a:t>proportionalism</a:t>
                      </a:r>
                      <a:r>
                        <a:rPr lang="en-GB" sz="1300" dirty="0" smtClean="0"/>
                        <a:t>.</a:t>
                      </a:r>
                    </a:p>
                  </a:txBody>
                  <a:tcPr/>
                </a:tc>
                <a:tc>
                  <a:txBody>
                    <a:bodyPr/>
                    <a:lstStyle/>
                    <a:p>
                      <a:r>
                        <a:rPr lang="en-GB" sz="1300" dirty="0" smtClean="0">
                          <a:latin typeface="Comic Sans MS" panose="030F0702030302020204" pitchFamily="66" charset="0"/>
                        </a:rPr>
                        <a:t>PARAGRAPH 4: DOCTRINE</a:t>
                      </a:r>
                      <a:r>
                        <a:rPr lang="en-GB" sz="1300" baseline="0" dirty="0" smtClean="0">
                          <a:latin typeface="Comic Sans MS" panose="030F0702030302020204" pitchFamily="66" charset="0"/>
                        </a:rPr>
                        <a:t> OF DOUBLE EFFECT</a:t>
                      </a:r>
                      <a:endParaRPr lang="en-GB" sz="1300" dirty="0" smtClean="0">
                        <a:latin typeface="Comic Sans MS" panose="030F0702030302020204" pitchFamily="66" charset="0"/>
                      </a:endParaRPr>
                    </a:p>
                    <a:p>
                      <a:r>
                        <a:rPr lang="en-GB" sz="1300" dirty="0" smtClean="0"/>
                        <a:t>AO1 = Doctrine of Double Effect Conditions</a:t>
                      </a:r>
                      <a:br>
                        <a:rPr lang="en-GB" sz="1300" dirty="0" smtClean="0"/>
                      </a:br>
                      <a:r>
                        <a:rPr lang="en-GB" sz="1300" dirty="0" smtClean="0"/>
                        <a:t>An action that is wrong is always wrong. But an action that is positive or neutral but has an evil consequence is sometimes permissible.</a:t>
                      </a:r>
                    </a:p>
                    <a:p>
                      <a:r>
                        <a:rPr lang="en-GB" sz="1300" dirty="0" smtClean="0"/>
                        <a:t>AO1 = 1) nature of act 2) proportional 3) right intention 4) means-end</a:t>
                      </a:r>
                    </a:p>
                    <a:p>
                      <a:r>
                        <a:rPr lang="en-GB" sz="1300" dirty="0" smtClean="0"/>
                        <a:t>AO1 = cancer treatment to save woman but unintended side effect is abortion</a:t>
                      </a:r>
                    </a:p>
                    <a:p>
                      <a:r>
                        <a:rPr lang="en-GB" sz="1300" dirty="0" smtClean="0"/>
                        <a:t>AO2 = strength = more flexible than strictly deontological ethic</a:t>
                      </a:r>
                    </a:p>
                    <a:p>
                      <a:r>
                        <a:rPr lang="en-GB" sz="1300" dirty="0" smtClean="0"/>
                        <a:t>AO2 = weakness = potentially may justify killing cf. sola scriptura approach to Christian ethics</a:t>
                      </a:r>
                      <a:endParaRPr lang="en-GB" sz="13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610055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Natural Law Theory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852160"/>
        </p:xfrm>
        <a:graphic>
          <a:graphicData uri="http://schemas.openxmlformats.org/drawingml/2006/table">
            <a:tbl>
              <a:tblPr firstRow="1" bandRow="1">
                <a:tableStyleId>{912C8C85-51F0-491E-9774-3900AFEF0FD7}</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800" dirty="0" smtClean="0"/>
                        <a:t>Strengths</a:t>
                      </a:r>
                      <a:endParaRPr lang="en-GB" sz="1800" b="0" dirty="0">
                        <a:solidFill>
                          <a:schemeClr val="bg1"/>
                        </a:solidFill>
                      </a:endParaRPr>
                    </a:p>
                  </a:txBody>
                  <a:tcPr/>
                </a:tc>
                <a:tc>
                  <a:txBody>
                    <a:bodyPr/>
                    <a:lstStyle/>
                    <a:p>
                      <a:r>
                        <a:rPr lang="en-GB" sz="1800" dirty="0" smtClean="0"/>
                        <a:t>Weakness</a:t>
                      </a:r>
                      <a:endParaRPr lang="en-GB" sz="1800" b="0" dirty="0">
                        <a:solidFill>
                          <a:schemeClr val="bg1"/>
                        </a:solidFill>
                      </a:endParaRPr>
                    </a:p>
                  </a:txBody>
                  <a:tcPr/>
                </a:tc>
                <a:extLst>
                  <a:ext uri="{0D108BD9-81ED-4DB2-BD59-A6C34878D82A}">
                    <a16:rowId xmlns:a16="http://schemas.microsoft.com/office/drawing/2014/main" val="10000"/>
                  </a:ext>
                </a:extLst>
              </a:tr>
              <a:tr h="2252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solidFill>
                            <a:schemeClr val="tx1"/>
                          </a:solidFill>
                          <a:latin typeface="+mn-lt"/>
                          <a:ea typeface="+mn-ea"/>
                          <a:cs typeface="+mn-cs"/>
                        </a:rPr>
                        <a:t>The basic principles of preserving human life, reproduction, learning and living in society are common in all cultures and so Natural Law is reasonable.</a:t>
                      </a:r>
                      <a:endParaRPr lang="en-GB" sz="180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If Darwinian evolutionary theory is correct, there is no design. Human beings are animals who evolved from “lower” forms of life via the survival of the fittest. We are the product of chance in this struggle for existence</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1"/>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tx1"/>
                          </a:solidFill>
                          <a:latin typeface="+mn-lt"/>
                          <a:ea typeface="+mn-ea"/>
                          <a:cs typeface="+mn-cs"/>
                        </a:rPr>
                        <a:t>It allows for a clear-cut approach to morality and establishes common rules.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Cultural Relativism.</a:t>
                      </a:r>
                      <a:r>
                        <a:rPr lang="en-GB" sz="1800" kern="1200" baseline="0" dirty="0" smtClean="0">
                          <a:solidFill>
                            <a:schemeClr val="tx1"/>
                          </a:solidFill>
                          <a:latin typeface="+mn-lt"/>
                          <a:ea typeface="+mn-ea"/>
                          <a:cs typeface="+mn-cs"/>
                        </a:rPr>
                        <a:t> </a:t>
                      </a:r>
                      <a:r>
                        <a:rPr lang="en-GB" sz="1800" kern="1200" dirty="0" smtClean="0">
                          <a:solidFill>
                            <a:schemeClr val="tx1"/>
                          </a:solidFill>
                          <a:latin typeface="+mn-lt"/>
                          <a:ea typeface="+mn-ea"/>
                          <a:cs typeface="+mn-cs"/>
                        </a:rPr>
                        <a:t>Kai </a:t>
                      </a:r>
                      <a:r>
                        <a:rPr lang="en-GB" sz="1800" kern="1200" dirty="0" err="1" smtClean="0">
                          <a:solidFill>
                            <a:schemeClr val="tx1"/>
                          </a:solidFill>
                          <a:latin typeface="+mn-lt"/>
                          <a:ea typeface="+mn-ea"/>
                          <a:cs typeface="+mn-cs"/>
                        </a:rPr>
                        <a:t>Neilsen</a:t>
                      </a:r>
                      <a:r>
                        <a:rPr lang="en-GB" sz="1800" kern="1200" dirty="0" smtClean="0">
                          <a:solidFill>
                            <a:schemeClr val="tx1"/>
                          </a:solidFill>
                          <a:latin typeface="+mn-lt"/>
                          <a:ea typeface="+mn-ea"/>
                          <a:cs typeface="+mn-cs"/>
                        </a:rPr>
                        <a:t> argues against Aquinas’ belief in a single human nature common to all societies. Differing moral standards and cultural relativism challenge the idea of a common natural law. Ill. Maybe people have changeable natures (e.g. some are heterosexual and some are homosexual), and Natural Law is more complex than Aquinas thought.</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225214">
                <a:tc>
                  <a:txBody>
                    <a:bodyPr/>
                    <a:lstStyle/>
                    <a:p>
                      <a:r>
                        <a:rPr lang="en-GB" sz="1800" kern="1200" dirty="0" smtClean="0">
                          <a:solidFill>
                            <a:schemeClr val="tx1"/>
                          </a:solidFill>
                          <a:latin typeface="+mn-lt"/>
                          <a:ea typeface="+mn-ea"/>
                          <a:cs typeface="+mn-cs"/>
                        </a:rPr>
                        <a:t>Unlike Kant, there</a:t>
                      </a:r>
                      <a:r>
                        <a:rPr lang="en-GB" sz="1800" kern="1200" baseline="0" dirty="0" smtClean="0">
                          <a:solidFill>
                            <a:schemeClr val="tx1"/>
                          </a:solidFill>
                          <a:latin typeface="+mn-lt"/>
                          <a:ea typeface="+mn-ea"/>
                          <a:cs typeface="+mn-cs"/>
                        </a:rPr>
                        <a:t> is a degree of flexibility. Natural Law does not simply dictate what should be done in individual cases from general moral principles. </a:t>
                      </a:r>
                      <a:endParaRPr lang="en-GB" sz="1800"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The Naturalistic Fallacy.</a:t>
                      </a:r>
                      <a:r>
                        <a:rPr lang="en-GB" sz="1800" kern="1200" baseline="0" dirty="0" smtClean="0">
                          <a:solidFill>
                            <a:schemeClr val="tx1"/>
                          </a:solidFill>
                          <a:latin typeface="+mn-lt"/>
                          <a:ea typeface="+mn-ea"/>
                          <a:cs typeface="+mn-cs"/>
                        </a:rPr>
                        <a:t> </a:t>
                      </a:r>
                      <a:r>
                        <a:rPr lang="en-GB" sz="1800" kern="1200" dirty="0" smtClean="0">
                          <a:solidFill>
                            <a:schemeClr val="tx1"/>
                          </a:solidFill>
                          <a:latin typeface="+mn-lt"/>
                          <a:ea typeface="+mn-ea"/>
                          <a:cs typeface="+mn-cs"/>
                        </a:rPr>
                        <a:t>G.E. Moore argues that goodness is unanalysable and unnatural, and so cannot be defined by any reference to nature. Moore argues ‘You cannot derive an ought (value) from an is (fact)’ –it may be a fact that I have within me the natural inclination to care for others, but that does not mean that I ought to care for them.</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10383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GB" sz="1800" dirty="0">
                <a:latin typeface="Calibri" charset="0"/>
              </a:rPr>
              <a:t>What is Natural Law Theory?</a:t>
            </a:r>
          </a:p>
          <a:p>
            <a:pPr marL="0" indent="0">
              <a:buNone/>
            </a:pPr>
            <a:endParaRPr lang="en-GB" sz="1800" dirty="0">
              <a:latin typeface="Calibri" charset="0"/>
            </a:endParaRPr>
          </a:p>
          <a:p>
            <a:r>
              <a:rPr lang="en-GB" sz="1800" dirty="0">
                <a:latin typeface="Calibri" charset="0"/>
              </a:rPr>
              <a:t>What is the human purpose for Aristotle? (cf. builders)</a:t>
            </a:r>
          </a:p>
          <a:p>
            <a:endParaRPr lang="en-GB" sz="1800" dirty="0" smtClean="0">
              <a:latin typeface="Calibri" charset="0"/>
            </a:endParaRPr>
          </a:p>
          <a:p>
            <a:r>
              <a:rPr lang="en-GB" sz="1800" dirty="0" smtClean="0">
                <a:latin typeface="Calibri" charset="0"/>
              </a:rPr>
              <a:t>What is </a:t>
            </a:r>
            <a:r>
              <a:rPr lang="en-GB" sz="1800" dirty="0" err="1" smtClean="0">
                <a:latin typeface="Calibri" charset="0"/>
              </a:rPr>
              <a:t>synderesis</a:t>
            </a:r>
            <a:r>
              <a:rPr lang="en-GB" sz="1800" dirty="0" smtClean="0">
                <a:latin typeface="Calibri" charset="0"/>
              </a:rPr>
              <a:t>?</a:t>
            </a:r>
          </a:p>
          <a:p>
            <a:endParaRPr lang="en-GB" sz="1800" dirty="0">
              <a:latin typeface="Calibri" charset="0"/>
            </a:endParaRPr>
          </a:p>
          <a:p>
            <a:r>
              <a:rPr lang="en-GB" sz="1800" dirty="0" smtClean="0">
                <a:latin typeface="Calibri" charset="0"/>
              </a:rPr>
              <a:t>Is NLT deontological or teleological?</a:t>
            </a:r>
            <a:endParaRPr lang="en-GB" sz="1800" dirty="0">
              <a:latin typeface="Calibri" charset="0"/>
            </a:endParaRPr>
          </a:p>
          <a:p>
            <a:endParaRPr lang="en-GB" sz="1800" dirty="0">
              <a:latin typeface="Calibri" charset="0"/>
            </a:endParaRPr>
          </a:p>
          <a:p>
            <a:r>
              <a:rPr lang="en-GB" sz="1800" dirty="0">
                <a:latin typeface="Calibri" charset="0"/>
              </a:rPr>
              <a:t>What is the difference between primary and secondary precepts? (Give examples of each) </a:t>
            </a:r>
            <a:endParaRPr lang="en-GB" sz="1800" dirty="0" smtClean="0">
              <a:latin typeface="Calibri" charset="0"/>
            </a:endParaRPr>
          </a:p>
          <a:p>
            <a:endParaRPr lang="en-GB" sz="1800" dirty="0" smtClean="0">
              <a:latin typeface="Calibri" charset="0"/>
            </a:endParaRPr>
          </a:p>
          <a:p>
            <a:r>
              <a:rPr lang="en-GB" sz="1800" dirty="0" smtClean="0">
                <a:latin typeface="Calibri" charset="0"/>
              </a:rPr>
              <a:t>How does John </a:t>
            </a:r>
            <a:r>
              <a:rPr lang="en-GB" sz="1800" dirty="0" err="1" smtClean="0">
                <a:latin typeface="Calibri" charset="0"/>
              </a:rPr>
              <a:t>Finnis</a:t>
            </a:r>
            <a:r>
              <a:rPr lang="en-GB" sz="1800" dirty="0" smtClean="0">
                <a:latin typeface="Calibri" charset="0"/>
              </a:rPr>
              <a:t> modernise Natural Law?</a:t>
            </a:r>
            <a:endParaRPr lang="en-GB" sz="1800" dirty="0">
              <a:latin typeface="Calibri" charset="0"/>
            </a:endParaRPr>
          </a:p>
          <a:p>
            <a:endParaRPr lang="en-GB" sz="1800" dirty="0">
              <a:latin typeface="Calibri" charset="0"/>
            </a:endParaRPr>
          </a:p>
          <a:p>
            <a:r>
              <a:rPr lang="en-GB" sz="1800" dirty="0" smtClean="0">
                <a:latin typeface="Calibri" charset="0"/>
              </a:rPr>
              <a:t>What are the four conditions of the doctrine of Double Effect?</a:t>
            </a:r>
            <a:endParaRPr lang="en-GB" sz="1800" dirty="0">
              <a:latin typeface="Calibri" charset="0"/>
            </a:endParaRPr>
          </a:p>
        </p:txBody>
      </p:sp>
    </p:spTree>
    <p:extLst>
      <p:ext uri="{BB962C8B-B14F-4D97-AF65-F5344CB8AC3E}">
        <p14:creationId xmlns:p14="http://schemas.microsoft.com/office/powerpoint/2010/main" val="3133008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579120"/>
          </a:xfrm>
          <a:solidFill>
            <a:schemeClr val="accent4">
              <a:lumMod val="20000"/>
              <a:lumOff val="80000"/>
            </a:schemeClr>
          </a:solidFill>
        </p:spPr>
        <p:txBody>
          <a:bodyPr>
            <a:noAutofit/>
          </a:bodyPr>
          <a:lstStyle/>
          <a:p>
            <a:pPr marL="0" indent="0" algn="ctr">
              <a:buNone/>
            </a:pPr>
            <a:r>
              <a:rPr lang="en-GB" sz="3200" dirty="0" smtClean="0">
                <a:latin typeface="Comic Sans MS" panose="030F0702030302020204" pitchFamily="66" charset="0"/>
              </a:rPr>
              <a:t>SITUATION ETHICS</a:t>
            </a:r>
            <a:endParaRPr lang="en-GB" sz="32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579120"/>
          <a:ext cx="12192000" cy="62788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143996">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AGAPE + 6 PROPOSITIONS</a:t>
                      </a:r>
                    </a:p>
                    <a:p>
                      <a:r>
                        <a:rPr lang="en-GB" sz="1600" dirty="0" smtClean="0"/>
                        <a:t>AO1 – Fletcher basis his theory on the New Testament and Jesus’ teachings on agape love (cf. Greatest Commandment ‘love god and love thy neighbour’)</a:t>
                      </a:r>
                    </a:p>
                    <a:p>
                      <a:r>
                        <a:rPr lang="en-GB" sz="1600" dirty="0" smtClean="0"/>
                        <a:t>AO1: 6 propositions help to define love – e.g. love is the only thing intrinsically good; laws can guide us but love overrides all laws; love and justice are the same thing</a:t>
                      </a:r>
                    </a:p>
                    <a:p>
                      <a:r>
                        <a:rPr lang="en-GB" sz="1600" dirty="0" smtClean="0"/>
                        <a:t>AO1: agape love = selfless love cf. </a:t>
                      </a:r>
                      <a:r>
                        <a:rPr lang="en-GB" sz="1600" dirty="0" err="1" smtClean="0"/>
                        <a:t>Tilich</a:t>
                      </a:r>
                      <a:r>
                        <a:rPr lang="en-GB" sz="1600" dirty="0" smtClean="0"/>
                        <a:t> = </a:t>
                      </a:r>
                      <a:r>
                        <a:rPr lang="en-GB" sz="1600" dirty="0" err="1" smtClean="0"/>
                        <a:t>eros</a:t>
                      </a:r>
                      <a:r>
                        <a:rPr lang="en-GB" sz="1600" dirty="0" smtClean="0"/>
                        <a:t>, libido</a:t>
                      </a:r>
                    </a:p>
                    <a:p>
                      <a:r>
                        <a:rPr lang="en-GB" sz="1600" dirty="0" smtClean="0"/>
                        <a:t>AO2: OBJECTION: not all situations can be decided by love… difficult to define love (e.g. abortion- what is most loving thing?)</a:t>
                      </a:r>
                    </a:p>
                    <a:p>
                      <a:r>
                        <a:rPr lang="en-GB" sz="1600" dirty="0" smtClean="0"/>
                        <a:t>AO2: OBJECTION: ‘agape love’ is outdated and based on biblical concept that cant be applied today.</a:t>
                      </a:r>
                    </a:p>
                    <a:p>
                      <a:r>
                        <a:rPr lang="en-GB" sz="1600" dirty="0" smtClean="0"/>
                        <a:t>AO2: RESPONSE: love of others is always good and still relevant to 21</a:t>
                      </a:r>
                      <a:r>
                        <a:rPr lang="en-GB" sz="1600" baseline="30000" dirty="0" smtClean="0"/>
                        <a:t>st</a:t>
                      </a:r>
                      <a:r>
                        <a:rPr lang="en-GB" sz="1600" dirty="0" smtClean="0"/>
                        <a:t> century</a:t>
                      </a:r>
                    </a:p>
                  </a:txBody>
                  <a:tcPr/>
                </a:tc>
                <a:tc>
                  <a:txBody>
                    <a:bodyPr/>
                    <a:lstStyle/>
                    <a:p>
                      <a:r>
                        <a:rPr lang="en-GB" sz="1600" dirty="0" smtClean="0">
                          <a:latin typeface="Comic Sans MS" panose="030F0702030302020204" pitchFamily="66" charset="0"/>
                        </a:rPr>
                        <a:t>PARAGRAPH 2: 4 WORKING PRINCIPLES</a:t>
                      </a:r>
                    </a:p>
                    <a:p>
                      <a:r>
                        <a:rPr lang="en-GB" sz="1600" dirty="0" smtClean="0"/>
                        <a:t>AO1 - There are 4 working principles – pragmatism (based on experience); relativist (depends on situation); positivist (posits love as good); </a:t>
                      </a:r>
                      <a:r>
                        <a:rPr lang="en-GB" sz="1600" dirty="0" err="1" smtClean="0"/>
                        <a:t>personalism</a:t>
                      </a:r>
                      <a:r>
                        <a:rPr lang="en-GB" sz="1600" dirty="0" smtClean="0"/>
                        <a:t> (people over rules)</a:t>
                      </a:r>
                    </a:p>
                    <a:p>
                      <a:r>
                        <a:rPr lang="en-GB" sz="1600" dirty="0" smtClean="0"/>
                        <a:t>AO2: OBJECTION – open to abuse – no clear definition of what is right or wrong (cf. Kantian Ethics that gives us clear rules) e.g. TORTURE could be acceptable if love best served</a:t>
                      </a:r>
                    </a:p>
                    <a:p>
                      <a:r>
                        <a:rPr lang="en-GB" sz="1600" dirty="0" smtClean="0"/>
                        <a:t>AO2 RESPONSE: 6 propositions and 4 working principles prevent SE being individualistic and subjective</a:t>
                      </a:r>
                    </a:p>
                    <a:p>
                      <a:r>
                        <a:rPr lang="en-GB" sz="1600" dirty="0" smtClean="0"/>
                        <a:t>AO2: RESPONSE: SE is not </a:t>
                      </a:r>
                      <a:r>
                        <a:rPr lang="en-GB" sz="1600" dirty="0" err="1" smtClean="0"/>
                        <a:t>antinominian</a:t>
                      </a:r>
                      <a:r>
                        <a:rPr lang="en-GB" sz="1600" dirty="0" smtClean="0"/>
                        <a:t> – rules do help us but we break rules only in extreme cases if love is best served.</a:t>
                      </a:r>
                    </a:p>
                    <a:p>
                      <a:r>
                        <a:rPr lang="en-GB" sz="1600" dirty="0" smtClean="0"/>
                        <a:t>E.g. Girl hiding from Nazis thought experiment</a:t>
                      </a:r>
                      <a:endParaRPr lang="en-GB" sz="1600" dirty="0"/>
                    </a:p>
                  </a:txBody>
                  <a:tcPr/>
                </a:tc>
                <a:extLst>
                  <a:ext uri="{0D108BD9-81ED-4DB2-BD59-A6C34878D82A}">
                    <a16:rowId xmlns:a16="http://schemas.microsoft.com/office/drawing/2014/main" val="3120774046"/>
                  </a:ext>
                </a:extLst>
              </a:tr>
              <a:tr h="2722816">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ORIGINS IN GOLDEN RULE</a:t>
                      </a:r>
                    </a:p>
                    <a:p>
                      <a:pPr lvl="0"/>
                      <a:r>
                        <a:rPr lang="en-GB" sz="1600" dirty="0" smtClean="0"/>
                        <a:t>AO1: It’s based on Jesus’ teachings love god and love they </a:t>
                      </a:r>
                      <a:r>
                        <a:rPr lang="en-GB" sz="1600" dirty="0" err="1" smtClean="0"/>
                        <a:t>nighbour</a:t>
                      </a:r>
                      <a:endParaRPr lang="en-GB" sz="1600" dirty="0" smtClean="0"/>
                    </a:p>
                    <a:p>
                      <a:pPr lvl="0"/>
                      <a:r>
                        <a:rPr lang="en-GB" sz="1600" dirty="0" smtClean="0"/>
                        <a:t>Objection: To focus on one commandment goes against Christ’s other commandment to follow the Law: ‘If you love me, keep my commandments’ (</a:t>
                      </a:r>
                      <a:r>
                        <a:rPr lang="en-GB" sz="1600" dirty="0" err="1" smtClean="0"/>
                        <a:t>Mouw</a:t>
                      </a:r>
                      <a:r>
                        <a:rPr lang="en-GB" sz="1600" dirty="0" smtClean="0"/>
                        <a:t>)</a:t>
                      </a:r>
                    </a:p>
                    <a:p>
                      <a:pPr lvl="0"/>
                      <a:r>
                        <a:rPr lang="en-GB" sz="1600" dirty="0" smtClean="0"/>
                        <a:t>OBJECTION: Prioritising one biblical principle (agape) over other biblical principles (e.g. preservation of life – NLT, not stealing) is wrong</a:t>
                      </a:r>
                    </a:p>
                    <a:p>
                      <a:pPr lvl="0"/>
                      <a:r>
                        <a:rPr lang="en-GB" sz="1600" dirty="0" smtClean="0"/>
                        <a:t>OBJECTION: Fletcher himself turned to atheism</a:t>
                      </a:r>
                    </a:p>
                    <a:p>
                      <a:pPr lvl="0"/>
                      <a:r>
                        <a:rPr lang="en-GB" sz="1600" dirty="0" smtClean="0"/>
                        <a:t>RESPONSE: based on agape which is central to Jesus teachings ‘Greatest Commandment’ ‘love our neighbour’ – Parable of the Sheep and Goats emphasises that we will be judged on that commandment</a:t>
                      </a:r>
                    </a:p>
                  </a:txBody>
                  <a:tcPr/>
                </a:tc>
                <a:tc>
                  <a:txBody>
                    <a:bodyPr/>
                    <a:lstStyle/>
                    <a:p>
                      <a:endParaRPr lang="en-GB" sz="16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260634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Applied </a:t>
            </a:r>
            <a:r>
              <a:rPr lang="en-GB" dirty="0"/>
              <a:t>Ethics  – Key Points</a:t>
            </a:r>
          </a:p>
        </p:txBody>
      </p:sp>
      <p:sp>
        <p:nvSpPr>
          <p:cNvPr id="3" name="Content Placeholder 2"/>
          <p:cNvSpPr>
            <a:spLocks noGrp="1"/>
          </p:cNvSpPr>
          <p:nvPr>
            <p:ph idx="1"/>
          </p:nvPr>
        </p:nvSpPr>
        <p:spPr/>
        <p:txBody>
          <a:bodyPr>
            <a:normAutofit/>
          </a:bodyPr>
          <a:lstStyle/>
          <a:p>
            <a:r>
              <a:rPr lang="en-GB" dirty="0" smtClean="0"/>
              <a:t>In general you’re just critically comparing the strengths and weaknesses of a couple of approaches</a:t>
            </a:r>
          </a:p>
          <a:p>
            <a:r>
              <a:rPr lang="en-GB" dirty="0" err="1" smtClean="0"/>
              <a:t>Utilitiarianism</a:t>
            </a:r>
            <a:r>
              <a:rPr lang="en-GB" dirty="0" smtClean="0"/>
              <a:t> - Principle of Utility - Strength: Considers Consequences, Weaknesses: Hard to predict future, minority can suffer</a:t>
            </a:r>
          </a:p>
          <a:p>
            <a:r>
              <a:rPr lang="en-GB" dirty="0" smtClean="0"/>
              <a:t>Kantian Ethics - </a:t>
            </a:r>
            <a:r>
              <a:rPr lang="en-GB" dirty="0" err="1" smtClean="0"/>
              <a:t>Universitiability</a:t>
            </a:r>
            <a:r>
              <a:rPr lang="en-GB" dirty="0" smtClean="0"/>
              <a:t>, Duty, Strength: Protects human life, we cannot use each other Weaknesses: Disregards consequences</a:t>
            </a:r>
          </a:p>
          <a:p>
            <a:r>
              <a:rPr lang="en-GB" dirty="0" smtClean="0"/>
              <a:t>Natural Law Theory – Protects human life, common principles found everywhere Weaknesses: No single human nature (cf. Sartre), Naturalistic Fallacy (Moore)</a:t>
            </a:r>
          </a:p>
        </p:txBody>
      </p:sp>
    </p:spTree>
    <p:extLst>
      <p:ext uri="{BB962C8B-B14F-4D97-AF65-F5344CB8AC3E}">
        <p14:creationId xmlns:p14="http://schemas.microsoft.com/office/powerpoint/2010/main" val="3277963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199697"/>
          </a:xfrm>
          <a:solidFill>
            <a:schemeClr val="bg1">
              <a:lumMod val="95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Sexual Ethics</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41142408"/>
              </p:ext>
            </p:extLst>
          </p:nvPr>
        </p:nvGraphicFramePr>
        <p:xfrm>
          <a:off x="0" y="199697"/>
          <a:ext cx="12192000" cy="65836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1374126">
                <a:tc>
                  <a:txBody>
                    <a:bodyPr/>
                    <a:lstStyle/>
                    <a:p>
                      <a:r>
                        <a:rPr lang="en-GB" sz="1400" dirty="0" smtClean="0">
                          <a:latin typeface="Agency FB" panose="020B0503020202020204" pitchFamily="34" charset="0"/>
                        </a:rPr>
                        <a:t>PARAGRAPH 1:</a:t>
                      </a:r>
                      <a:r>
                        <a:rPr lang="en-GB" sz="1400" baseline="0" dirty="0" smtClean="0">
                          <a:latin typeface="Agency FB" panose="020B0503020202020204" pitchFamily="34" charset="0"/>
                        </a:rPr>
                        <a:t> NATURAL LAW</a:t>
                      </a:r>
                    </a:p>
                    <a:p>
                      <a:pPr marL="285750" lvl="0" indent="-285750">
                        <a:buFont typeface="Arial" panose="020B0604020202020204" pitchFamily="34" charset="0"/>
                        <a:buChar char="•"/>
                      </a:pPr>
                      <a:r>
                        <a:rPr lang="en-GB" sz="1400" b="0" dirty="0" smtClean="0">
                          <a:latin typeface="Agency FB" panose="020B0503020202020204" pitchFamily="34" charset="0"/>
                        </a:rPr>
                        <a:t>Unlike Augustine, Aquinas accepts the role of pleasure in marital sex but believes an excess of passion impedes </a:t>
                      </a:r>
                      <a:r>
                        <a:rPr lang="en-GB" sz="1400" b="1" dirty="0" smtClean="0">
                          <a:latin typeface="Agency FB" panose="020B0503020202020204" pitchFamily="34" charset="0"/>
                        </a:rPr>
                        <a:t>REASON</a:t>
                      </a:r>
                      <a:r>
                        <a:rPr lang="en-GB" sz="1400" b="0" dirty="0" smtClean="0">
                          <a:latin typeface="Agency FB" panose="020B0503020202020204" pitchFamily="34" charset="0"/>
                        </a:rPr>
                        <a:t> and corrupts </a:t>
                      </a:r>
                      <a:r>
                        <a:rPr lang="en-GB" sz="1400" b="1" dirty="0" smtClean="0">
                          <a:latin typeface="Agency FB" panose="020B0503020202020204" pitchFamily="34" charset="0"/>
                        </a:rPr>
                        <a:t>VIRTUE</a:t>
                      </a:r>
                      <a:r>
                        <a:rPr lang="en-GB" sz="1400" b="0" dirty="0" smtClean="0">
                          <a:latin typeface="Agency FB" panose="020B0503020202020204" pitchFamily="34" charset="0"/>
                        </a:rPr>
                        <a:t>.</a:t>
                      </a:r>
                    </a:p>
                    <a:p>
                      <a:pPr marL="285750" lvl="0" indent="-285750">
                        <a:buFont typeface="Arial" panose="020B0604020202020204" pitchFamily="34" charset="0"/>
                        <a:buChar char="•"/>
                      </a:pPr>
                      <a:r>
                        <a:rPr lang="en-GB" sz="1400" b="0" dirty="0" smtClean="0">
                          <a:latin typeface="Agency FB" panose="020B0503020202020204" pitchFamily="34" charset="0"/>
                        </a:rPr>
                        <a:t>Aquinas shared Aristotle’s view that humans though share the genus with animal, were separated from other animals by the ability to reason.</a:t>
                      </a:r>
                    </a:p>
                    <a:p>
                      <a:pPr marL="285750" lvl="0" indent="-285750">
                        <a:buFont typeface="Arial" panose="020B0604020202020204" pitchFamily="34" charset="0"/>
                        <a:buChar char="•"/>
                      </a:pPr>
                      <a:r>
                        <a:rPr lang="en-GB" sz="1400" b="0" dirty="0" smtClean="0">
                          <a:latin typeface="Agency FB" panose="020B0503020202020204" pitchFamily="34" charset="0"/>
                        </a:rPr>
                        <a:t>This reason gives humans the ability to understand the </a:t>
                      </a:r>
                      <a:r>
                        <a:rPr lang="en-GB" sz="1400" b="1" dirty="0" smtClean="0">
                          <a:latin typeface="Agency FB" panose="020B0503020202020204" pitchFamily="34" charset="0"/>
                        </a:rPr>
                        <a:t>TELOS</a:t>
                      </a:r>
                      <a:r>
                        <a:rPr lang="en-GB" sz="1400" b="1" baseline="0" dirty="0" smtClean="0">
                          <a:latin typeface="Agency FB" panose="020B0503020202020204" pitchFamily="34" charset="0"/>
                        </a:rPr>
                        <a:t> </a:t>
                      </a:r>
                      <a:r>
                        <a:rPr lang="en-GB" sz="1400" b="0" dirty="0" smtClean="0">
                          <a:latin typeface="Agency FB" panose="020B0503020202020204" pitchFamily="34" charset="0"/>
                        </a:rPr>
                        <a:t>proper to them which is inscribed in “Natural Law” flowing from the design of the creator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smtClean="0">
                          <a:latin typeface="Agency FB" panose="020B0503020202020204" pitchFamily="34" charset="0"/>
                        </a:rPr>
                        <a:t>“Marriage has as its principle end the procreation and education of offspring... and so offspring are said to be a good of marriage.” (</a:t>
                      </a:r>
                      <a:r>
                        <a:rPr lang="en-GB" sz="1400" b="1" dirty="0" smtClean="0">
                          <a:latin typeface="Agency FB" panose="020B0503020202020204" pitchFamily="34" charset="0"/>
                        </a:rPr>
                        <a:t>PRIMARY PRECEPT</a:t>
                      </a:r>
                      <a:r>
                        <a:rPr lang="en-GB" sz="1400" b="0" dirty="0" smtClean="0">
                          <a:latin typeface="Agency FB" panose="020B0503020202020204"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smtClean="0">
                          <a:latin typeface="Agency FB" panose="020B0503020202020204" pitchFamily="34" charset="0"/>
                        </a:rPr>
                        <a:t>Any sexual action that cannot result in procreation is seen</a:t>
                      </a:r>
                      <a:r>
                        <a:rPr lang="en-GB" sz="1400" b="0" baseline="0" dirty="0" smtClean="0">
                          <a:latin typeface="Agency FB" panose="020B0503020202020204" pitchFamily="34" charset="0"/>
                        </a:rPr>
                        <a:t> as an ‘unnatural vice’ such as m</a:t>
                      </a:r>
                      <a:r>
                        <a:rPr lang="en-GB" sz="1400" b="0" dirty="0" smtClean="0">
                          <a:latin typeface="Agency FB" panose="020B0503020202020204" pitchFamily="34" charset="0"/>
                        </a:rPr>
                        <a:t>asturbation, bestiality and homosexuality.</a:t>
                      </a:r>
                    </a:p>
                  </a:txBody>
                  <a:tcPr/>
                </a:tc>
                <a:tc>
                  <a:txBody>
                    <a:bodyPr/>
                    <a:lstStyle/>
                    <a:p>
                      <a:r>
                        <a:rPr lang="en-GB" sz="1400" dirty="0" smtClean="0">
                          <a:latin typeface="Agency FB" panose="020B0503020202020204" pitchFamily="34" charset="0"/>
                        </a:rPr>
                        <a:t>PARAGRAPH 2: Objections</a:t>
                      </a:r>
                    </a:p>
                    <a:p>
                      <a:pPr marL="0" lvl="0" indent="0">
                        <a:buNone/>
                      </a:pPr>
                      <a:r>
                        <a:rPr lang="en-GB" sz="1400" dirty="0" smtClean="0">
                          <a:latin typeface="Agency FB" panose="020B0503020202020204" pitchFamily="34" charset="0"/>
                        </a:rPr>
                        <a:t>OBJECTION</a:t>
                      </a:r>
                      <a:r>
                        <a:rPr lang="en-GB" sz="1400" baseline="0" dirty="0" smtClean="0">
                          <a:latin typeface="Agency FB" panose="020B0503020202020204" pitchFamily="34" charset="0"/>
                        </a:rPr>
                        <a:t> </a:t>
                      </a:r>
                      <a:r>
                        <a:rPr lang="en-GB" sz="1400" dirty="0" smtClean="0">
                          <a:latin typeface="Agency FB" panose="020B0503020202020204" pitchFamily="34" charset="0"/>
                        </a:rPr>
                        <a:t>1. According to Aquinas, unnatural vices most serious vices. This makes masturbation a far worse sexual crime than rape. Why is unnatural vice so bad? Masturbation does not hurt other people, but rape does.</a:t>
                      </a:r>
                      <a:r>
                        <a:rPr lang="en-GB" sz="1400" baseline="0" dirty="0" smtClean="0">
                          <a:latin typeface="Agency FB" panose="020B0503020202020204" pitchFamily="34" charset="0"/>
                        </a:rPr>
                        <a:t> </a:t>
                      </a:r>
                      <a:r>
                        <a:rPr lang="en-GB" sz="1400" dirty="0" smtClean="0">
                          <a:latin typeface="Agency FB" panose="020B0503020202020204" pitchFamily="34" charset="0"/>
                        </a:rPr>
                        <a:t>Is an ‘unnatural act’ always wrong, even if it is consummated with mutual and informed voluntary consent?</a:t>
                      </a:r>
                    </a:p>
                    <a:p>
                      <a:pPr marL="0" lvl="0" indent="0">
                        <a:buNone/>
                      </a:pPr>
                      <a:endParaRPr lang="en-GB" sz="1400" dirty="0" smtClean="0">
                        <a:latin typeface="Agency FB" panose="020B0503020202020204" pitchFamily="34" charset="0"/>
                      </a:endParaRPr>
                    </a:p>
                    <a:p>
                      <a:pPr marL="0" lvl="0" indent="0">
                        <a:buNone/>
                      </a:pPr>
                      <a:r>
                        <a:rPr lang="en-GB" sz="1400" dirty="0" smtClean="0">
                          <a:latin typeface="Agency FB" panose="020B0503020202020204" pitchFamily="34" charset="0"/>
                        </a:rPr>
                        <a:t>OBJECTION 2. Kai </a:t>
                      </a:r>
                      <a:r>
                        <a:rPr lang="en-GB" sz="1400" dirty="0" err="1" smtClean="0">
                          <a:latin typeface="Agency FB" panose="020B0503020202020204" pitchFamily="34" charset="0"/>
                        </a:rPr>
                        <a:t>Neilsen</a:t>
                      </a:r>
                      <a:r>
                        <a:rPr lang="en-GB" sz="1400" dirty="0" smtClean="0">
                          <a:latin typeface="Agency FB" panose="020B0503020202020204" pitchFamily="34" charset="0"/>
                        </a:rPr>
                        <a:t> argues against Aquinas’ belief in a single human nature common to all societies. Differing moral standards and cultural relativism challenge the idea of a common natural law. Maybe people have changeable natures (e.g. some are heterosexual and some are homosexual), and Natural Law is more complex than Aquinas thought.</a:t>
                      </a:r>
                    </a:p>
                    <a:p>
                      <a:endParaRPr lang="en-GB" sz="1400" dirty="0" smtClean="0">
                        <a:latin typeface="Agency FB" panose="020B0503020202020204" pitchFamily="34" charset="0"/>
                      </a:endParaRPr>
                    </a:p>
                  </a:txBody>
                  <a:tcPr/>
                </a:tc>
                <a:extLst>
                  <a:ext uri="{0D108BD9-81ED-4DB2-BD59-A6C34878D82A}">
                    <a16:rowId xmlns:a16="http://schemas.microsoft.com/office/drawing/2014/main" val="3120774046"/>
                  </a:ext>
                </a:extLst>
              </a:tr>
              <a:tr h="2834330">
                <a:tc>
                  <a:txBody>
                    <a:bodyPr/>
                    <a:lstStyle/>
                    <a:p>
                      <a:r>
                        <a:rPr lang="en-GB" sz="1400" dirty="0" smtClean="0">
                          <a:latin typeface="Agency FB" panose="020B0503020202020204" pitchFamily="34" charset="0"/>
                        </a:rPr>
                        <a:t>PARAGRAPH</a:t>
                      </a:r>
                      <a:r>
                        <a:rPr lang="en-GB" sz="1400" baseline="0" dirty="0" smtClean="0">
                          <a:latin typeface="Agency FB" panose="020B0503020202020204" pitchFamily="34" charset="0"/>
                        </a:rPr>
                        <a:t> 3: UTILITARANISM</a:t>
                      </a:r>
                    </a:p>
                    <a:p>
                      <a:pPr marL="285750" lvl="0" indent="-285750">
                        <a:buFont typeface="Arial" panose="020B0604020202020204" pitchFamily="34" charset="0"/>
                        <a:buChar char="•"/>
                      </a:pPr>
                      <a:r>
                        <a:rPr lang="en-GB" sz="1400" b="1" dirty="0" smtClean="0">
                          <a:latin typeface="Agency FB" panose="020B0503020202020204" pitchFamily="34" charset="0"/>
                        </a:rPr>
                        <a:t>Act utilitarianism </a:t>
                      </a:r>
                      <a:r>
                        <a:rPr lang="en-GB" sz="1400" dirty="0" smtClean="0">
                          <a:latin typeface="Agency FB" panose="020B0503020202020204" pitchFamily="34" charset="0"/>
                        </a:rPr>
                        <a:t>treats sexual ev</a:t>
                      </a:r>
                      <a:r>
                        <a:rPr lang="en-GB" sz="1400" b="0" dirty="0" smtClean="0">
                          <a:latin typeface="Agency FB" panose="020B0503020202020204" pitchFamily="34" charset="0"/>
                        </a:rPr>
                        <a:t>ents on a case by case basis.</a:t>
                      </a:r>
                      <a:r>
                        <a:rPr lang="en-GB" sz="1400" b="0" baseline="0" dirty="0" smtClean="0">
                          <a:latin typeface="Agency FB" panose="020B0503020202020204" pitchFamily="34" charset="0"/>
                        </a:rPr>
                        <a:t> </a:t>
                      </a:r>
                      <a:r>
                        <a:rPr lang="en-GB" sz="1400" b="0" dirty="0" smtClean="0">
                          <a:latin typeface="Agency FB" panose="020B0503020202020204" pitchFamily="34" charset="0"/>
                        </a:rPr>
                        <a:t>Predict </a:t>
                      </a:r>
                      <a:r>
                        <a:rPr lang="en-GB" sz="1400" b="1" dirty="0" smtClean="0">
                          <a:latin typeface="Agency FB" panose="020B0503020202020204" pitchFamily="34" charset="0"/>
                        </a:rPr>
                        <a:t>PLEASURE </a:t>
                      </a:r>
                      <a:r>
                        <a:rPr lang="en-GB" sz="1400" b="0" dirty="0" smtClean="0">
                          <a:latin typeface="Agency FB" panose="020B0503020202020204" pitchFamily="34" charset="0"/>
                        </a:rPr>
                        <a:t>an act is expected to produce and subtract the pain.</a:t>
                      </a:r>
                      <a:r>
                        <a:rPr lang="en-GB" sz="1400" b="0" baseline="0" dirty="0" smtClean="0">
                          <a:latin typeface="Agency FB" panose="020B0503020202020204" pitchFamily="34" charset="0"/>
                        </a:rPr>
                        <a:t> </a:t>
                      </a:r>
                      <a:r>
                        <a:rPr lang="en-GB" sz="1400" b="0" dirty="0" smtClean="0">
                          <a:latin typeface="Agency FB" panose="020B0503020202020204" pitchFamily="34" charset="0"/>
                        </a:rPr>
                        <a:t>Rape, paedophilia, incest would generate more pain to the victim such acts would be treated as immoral. </a:t>
                      </a:r>
                      <a:r>
                        <a:rPr lang="en-GB" sz="1400" dirty="0" smtClean="0">
                          <a:latin typeface="Agency FB" panose="020B0503020202020204" pitchFamily="34" charset="0"/>
                        </a:rPr>
                        <a:t>In consensual homosexuality, pleasure would outweigh pain and so permissible.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smtClean="0">
                          <a:latin typeface="Agency FB" panose="020B0503020202020204" pitchFamily="34" charset="0"/>
                        </a:rPr>
                        <a:t>Mill: </a:t>
                      </a:r>
                      <a:r>
                        <a:rPr lang="en-GB" sz="1400" b="1" baseline="0" dirty="0" smtClean="0">
                          <a:latin typeface="Agency FB" panose="020B0503020202020204" pitchFamily="34" charset="0"/>
                        </a:rPr>
                        <a:t>HARM PRINCIPLE</a:t>
                      </a:r>
                      <a:r>
                        <a:rPr lang="en-GB" sz="1400" baseline="0" dirty="0" smtClean="0">
                          <a:latin typeface="Agency FB" panose="020B0503020202020204" pitchFamily="34" charset="0"/>
                        </a:rPr>
                        <a:t> –</a:t>
                      </a:r>
                      <a:r>
                        <a:rPr lang="en-GB" sz="1400" dirty="0" smtClean="0">
                          <a:latin typeface="Agency FB" panose="020B0503020202020204" pitchFamily="34" charset="0"/>
                        </a:rPr>
                        <a:t>Mill maintains we should be free to strive  to satisfy our individual tastes “so long as what we do does not harm... our fellow creatures”.</a:t>
                      </a:r>
                      <a:r>
                        <a:rPr lang="en-GB" sz="1400" baseline="0" dirty="0" smtClean="0">
                          <a:latin typeface="Agency FB" panose="020B0503020202020204" pitchFamily="34" charset="0"/>
                        </a:rPr>
                        <a:t> </a:t>
                      </a:r>
                      <a:r>
                        <a:rPr lang="en-GB" sz="1400" dirty="0" smtClean="0">
                          <a:latin typeface="Agency FB" panose="020B0503020202020204" pitchFamily="34" charset="0"/>
                        </a:rPr>
                        <a:t>He remarks on polygamy, that though he finds it disagreeable, what matters is </a:t>
                      </a:r>
                      <a:r>
                        <a:rPr lang="en-GB" sz="1400" b="1" dirty="0" smtClean="0">
                          <a:latin typeface="Agency FB" panose="020B0503020202020204" pitchFamily="34" charset="0"/>
                        </a:rPr>
                        <a:t>CONSENT</a:t>
                      </a:r>
                      <a:r>
                        <a:rPr lang="en-GB" sz="1400" dirty="0" smtClean="0">
                          <a:latin typeface="Agency FB" panose="020B0503020202020204" pitchFamily="34" charset="0"/>
                        </a:rPr>
                        <a:t>. He also defends gambling houses and brothels but suggests a zoning policy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latin typeface="Agency FB" panose="020B0503020202020204" pitchFamily="34" charset="0"/>
                        </a:rPr>
                        <a:t>Mill: “</a:t>
                      </a:r>
                      <a:r>
                        <a:rPr lang="en-GB" sz="1400" b="1" dirty="0" smtClean="0">
                          <a:latin typeface="Agency FB" panose="020B0503020202020204" pitchFamily="34" charset="0"/>
                        </a:rPr>
                        <a:t>THE OFFENCE PRINCIPLE</a:t>
                      </a:r>
                      <a:r>
                        <a:rPr lang="en-GB" sz="1400" dirty="0" smtClean="0">
                          <a:latin typeface="Agency FB" panose="020B0503020202020204" pitchFamily="34" charset="0"/>
                        </a:rPr>
                        <a:t>”. He considers that some people are disgusted morally or physically by the behaviour of others e.g. some people feel nausea at public displays of sexual behaviour. He thinks this doesn't matter as too much </a:t>
                      </a:r>
                      <a:r>
                        <a:rPr lang="en-GB" sz="1400" b="1" dirty="0" smtClean="0">
                          <a:latin typeface="Agency FB" panose="020B0503020202020204" pitchFamily="34" charset="0"/>
                        </a:rPr>
                        <a:t>PERSONAL FREEDOM</a:t>
                      </a:r>
                      <a:r>
                        <a:rPr lang="en-GB" sz="1400" dirty="0" smtClean="0">
                          <a:latin typeface="Agency FB" panose="020B0503020202020204" pitchFamily="34" charset="0"/>
                        </a:rPr>
                        <a:t> is at stake. Prohibition is counterproductive, humans can acquire tolerance, and what is regarded as repulsive in one period can be applauded in another.</a:t>
                      </a:r>
                    </a:p>
                    <a:p>
                      <a:pPr marL="285750" lvl="0" indent="-285750">
                        <a:buFont typeface="Arial" panose="020B0604020202020204" pitchFamily="34" charset="0"/>
                        <a:buChar char="•"/>
                      </a:pPr>
                      <a:r>
                        <a:rPr lang="en-GB" sz="1400" b="1" dirty="0" smtClean="0">
                          <a:latin typeface="Agency FB" panose="020B0503020202020204" pitchFamily="34" charset="0"/>
                        </a:rPr>
                        <a:t>Rule utilitarianism </a:t>
                      </a:r>
                      <a:r>
                        <a:rPr lang="en-GB" sz="1400" dirty="0" smtClean="0">
                          <a:latin typeface="Agency FB" panose="020B0503020202020204" pitchFamily="34" charset="0"/>
                        </a:rPr>
                        <a:t>in general less permissive but depends on social circumstances and empirical facts. </a:t>
                      </a:r>
                      <a:r>
                        <a:rPr lang="en-GB" sz="1400" dirty="0" err="1" smtClean="0">
                          <a:latin typeface="Agency FB" panose="020B0503020202020204" pitchFamily="34" charset="0"/>
                        </a:rPr>
                        <a:t>E.g</a:t>
                      </a:r>
                      <a:r>
                        <a:rPr lang="en-GB" sz="1400" dirty="0" smtClean="0">
                          <a:latin typeface="Agency FB" panose="020B0503020202020204" pitchFamily="34" charset="0"/>
                        </a:rPr>
                        <a:t> in early twentieth century might have rule to prohibit premarital sex to prevent unwanted pregnancies, </a:t>
                      </a:r>
                      <a:r>
                        <a:rPr lang="en-GB" sz="1400" dirty="0" err="1" smtClean="0">
                          <a:latin typeface="Agency FB" panose="020B0503020202020204" pitchFamily="34" charset="0"/>
                        </a:rPr>
                        <a:t>illigetimate</a:t>
                      </a:r>
                      <a:r>
                        <a:rPr lang="en-GB" sz="1400" dirty="0" smtClean="0">
                          <a:latin typeface="Agency FB" panose="020B0503020202020204" pitchFamily="34" charset="0"/>
                        </a:rPr>
                        <a:t> births, STDs, dangerous abortions.</a:t>
                      </a:r>
                      <a:r>
                        <a:rPr lang="en-GB" sz="1400" baseline="0" dirty="0" smtClean="0">
                          <a:latin typeface="Agency FB" panose="020B0503020202020204" pitchFamily="34" charset="0"/>
                        </a:rPr>
                        <a:t> The </a:t>
                      </a:r>
                      <a:r>
                        <a:rPr lang="en-GB" sz="1400" b="1" baseline="0" dirty="0" smtClean="0">
                          <a:latin typeface="Agency FB" panose="020B0503020202020204" pitchFamily="34" charset="0"/>
                        </a:rPr>
                        <a:t>CONSEQUENCES </a:t>
                      </a:r>
                      <a:r>
                        <a:rPr lang="en-GB" sz="1400" baseline="0" dirty="0" smtClean="0">
                          <a:latin typeface="Agency FB" panose="020B0503020202020204" pitchFamily="34" charset="0"/>
                        </a:rPr>
                        <a:t>of sexual behaviour have changed with invention of contraceptive pill and cures for most STDs and changes in legislation/social attitudes towards abortion means taboos have diminished</a:t>
                      </a:r>
                    </a:p>
                  </a:txBody>
                  <a:tcPr/>
                </a:tc>
                <a:tc>
                  <a:txBody>
                    <a:bodyPr/>
                    <a:lstStyle/>
                    <a:p>
                      <a:r>
                        <a:rPr lang="en-GB" sz="1400" dirty="0" smtClean="0">
                          <a:latin typeface="Agency FB" panose="020B0503020202020204" pitchFamily="34" charset="0"/>
                        </a:rPr>
                        <a:t>PARAGRAPH 4: Objections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aseline="0" dirty="0" smtClean="0">
                          <a:latin typeface="Agency FB" panose="020B0503020202020204" pitchFamily="34" charset="0"/>
                        </a:rPr>
                        <a:t>OBJECTION 1: </a:t>
                      </a:r>
                      <a:r>
                        <a:rPr lang="en-GB" sz="1400" b="1" baseline="0" dirty="0" smtClean="0">
                          <a:latin typeface="Agency FB" panose="020B0503020202020204" pitchFamily="34" charset="0"/>
                        </a:rPr>
                        <a:t>Consequences can be hard to predict </a:t>
                      </a:r>
                      <a:r>
                        <a:rPr lang="en-GB" sz="1400" baseline="0" dirty="0" smtClean="0">
                          <a:latin typeface="Agency FB" panose="020B0503020202020204" pitchFamily="34" charset="0"/>
                        </a:rPr>
                        <a:t>e.g. unwanted pregnancy and abortion – damage only years afterwards</a:t>
                      </a:r>
                    </a:p>
                    <a:p>
                      <a:endParaRPr lang="en-GB" sz="1400" dirty="0" smtClean="0">
                        <a:latin typeface="Agency FB" panose="020B0503020202020204" pitchFamily="34" charset="0"/>
                      </a:endParaRPr>
                    </a:p>
                    <a:p>
                      <a:pPr lvl="0"/>
                      <a:r>
                        <a:rPr lang="en-GB" sz="1400" dirty="0" smtClean="0">
                          <a:latin typeface="Agency FB" panose="020B0503020202020204" pitchFamily="34" charset="0"/>
                        </a:rPr>
                        <a:t>Objection 2: Leads to a hedonistic society.</a:t>
                      </a:r>
                      <a:r>
                        <a:rPr lang="en-GB" sz="1400" baseline="0" dirty="0" smtClean="0">
                          <a:latin typeface="Agency FB" panose="020B0503020202020204" pitchFamily="34" charset="0"/>
                        </a:rPr>
                        <a:t> </a:t>
                      </a:r>
                      <a:r>
                        <a:rPr lang="en-GB" sz="1400" dirty="0" smtClean="0">
                          <a:latin typeface="Agency FB" panose="020B0503020202020204" pitchFamily="34" charset="0"/>
                        </a:rPr>
                        <a:t>Seeking sexual experiences </a:t>
                      </a:r>
                      <a:r>
                        <a:rPr lang="en-GB" sz="1400" i="1" dirty="0" smtClean="0">
                          <a:latin typeface="Agency FB" panose="020B0503020202020204" pitchFamily="34" charset="0"/>
                        </a:rPr>
                        <a:t>ad libitum </a:t>
                      </a:r>
                      <a:r>
                        <a:rPr lang="en-GB" sz="1400" dirty="0" smtClean="0">
                          <a:latin typeface="Agency FB" panose="020B0503020202020204" pitchFamily="34" charset="0"/>
                        </a:rPr>
                        <a:t>with no limits at all can lead us to ignore more important aspects of our lives (e.g. spiritual).</a:t>
                      </a:r>
                      <a:r>
                        <a:rPr lang="en-GB" sz="1400" baseline="0" dirty="0" smtClean="0">
                          <a:latin typeface="Agency FB" panose="020B0503020202020204" pitchFamily="34" charset="0"/>
                        </a:rPr>
                        <a:t> </a:t>
                      </a:r>
                      <a:r>
                        <a:rPr lang="en-GB" sz="1400" dirty="0" smtClean="0">
                          <a:latin typeface="Agency FB" panose="020B0503020202020204" pitchFamily="34" charset="0"/>
                        </a:rPr>
                        <a:t>A society founded on principle of maximising hedonistic pleasure likely to collapse from self-indulgence.</a:t>
                      </a:r>
                    </a:p>
                    <a:p>
                      <a:endParaRPr lang="en-GB" sz="1400" dirty="0" smtClean="0">
                        <a:latin typeface="Agency FB" panose="020B0503020202020204" pitchFamily="34" charset="0"/>
                      </a:endParaRPr>
                    </a:p>
                    <a:p>
                      <a:r>
                        <a:rPr lang="en-GB" sz="1400" dirty="0" smtClean="0">
                          <a:latin typeface="Agency FB" panose="020B0503020202020204" pitchFamily="34" charset="0"/>
                        </a:rPr>
                        <a:t>Objection 3: By focussing</a:t>
                      </a:r>
                      <a:r>
                        <a:rPr lang="en-GB" sz="1400" baseline="0" dirty="0" smtClean="0">
                          <a:latin typeface="Agency FB" panose="020B0503020202020204" pitchFamily="34" charset="0"/>
                        </a:rPr>
                        <a:t> on the consequences and ignoring the nature of the action, u</a:t>
                      </a:r>
                      <a:r>
                        <a:rPr lang="en-GB" sz="1400" dirty="0" smtClean="0">
                          <a:latin typeface="Agency FB" panose="020B0503020202020204" pitchFamily="34" charset="0"/>
                        </a:rPr>
                        <a:t>tilitarianism seems to make permissible actions that many would find wrong such </a:t>
                      </a:r>
                      <a:r>
                        <a:rPr lang="en-GB" sz="1400" smtClean="0">
                          <a:latin typeface="Agency FB" panose="020B0503020202020204" pitchFamily="34" charset="0"/>
                        </a:rPr>
                        <a:t>as bestiality.</a:t>
                      </a:r>
                      <a:endParaRPr lang="en-GB" sz="1400" dirty="0" smtClean="0">
                        <a:latin typeface="Agency FB" panose="020B0503020202020204" pitchFamily="34"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33309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Sexual Ethics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1999" cy="3002770"/>
        </p:xfrm>
        <a:graphic>
          <a:graphicData uri="http://schemas.openxmlformats.org/drawingml/2006/table">
            <a:tbl>
              <a:tblPr firstRow="1" bandRow="1">
                <a:tableStyleId>{72833802-FEF1-4C79-8D5D-14CF1EAF98D9}</a:tableStyleId>
              </a:tblPr>
              <a:tblGrid>
                <a:gridCol w="1325880">
                  <a:extLst>
                    <a:ext uri="{9D8B030D-6E8A-4147-A177-3AD203B41FA5}">
                      <a16:colId xmlns:a16="http://schemas.microsoft.com/office/drawing/2014/main" val="20000"/>
                    </a:ext>
                  </a:extLst>
                </a:gridCol>
                <a:gridCol w="2331720">
                  <a:extLst>
                    <a:ext uri="{9D8B030D-6E8A-4147-A177-3AD203B41FA5}">
                      <a16:colId xmlns:a16="http://schemas.microsoft.com/office/drawing/2014/main" val="20001"/>
                    </a:ext>
                  </a:extLst>
                </a:gridCol>
                <a:gridCol w="3870960">
                  <a:extLst>
                    <a:ext uri="{9D8B030D-6E8A-4147-A177-3AD203B41FA5}">
                      <a16:colId xmlns:a16="http://schemas.microsoft.com/office/drawing/2014/main" val="20002"/>
                    </a:ext>
                  </a:extLst>
                </a:gridCol>
                <a:gridCol w="4663439">
                  <a:extLst>
                    <a:ext uri="{9D8B030D-6E8A-4147-A177-3AD203B41FA5}">
                      <a16:colId xmlns:a16="http://schemas.microsoft.com/office/drawing/2014/main" val="20003"/>
                    </a:ext>
                  </a:extLst>
                </a:gridCol>
              </a:tblGrid>
              <a:tr h="191035">
                <a:tc>
                  <a:txBody>
                    <a:bodyPr/>
                    <a:lstStyle/>
                    <a:p>
                      <a:r>
                        <a:rPr lang="en-GB" sz="1200" dirty="0" smtClean="0">
                          <a:solidFill>
                            <a:schemeClr val="bg1"/>
                          </a:solidFill>
                        </a:rPr>
                        <a:t>Theory</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Principles</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Strengths</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Weakness</a:t>
                      </a:r>
                      <a:endParaRPr lang="en-GB" sz="1200" dirty="0">
                        <a:solidFill>
                          <a:schemeClr val="bg1"/>
                        </a:solidFill>
                      </a:endParaRPr>
                    </a:p>
                  </a:txBody>
                  <a:tcPr>
                    <a:solidFill>
                      <a:schemeClr val="accent2">
                        <a:lumMod val="75000"/>
                      </a:schemeClr>
                    </a:solidFill>
                  </a:tcPr>
                </a:tc>
                <a:extLst>
                  <a:ext uri="{0D108BD9-81ED-4DB2-BD59-A6C34878D82A}">
                    <a16:rowId xmlns:a16="http://schemas.microsoft.com/office/drawing/2014/main" val="10000"/>
                  </a:ext>
                </a:extLst>
              </a:tr>
              <a:tr h="700461">
                <a:tc>
                  <a:txBody>
                    <a:bodyPr/>
                    <a:lstStyle/>
                    <a:p>
                      <a:r>
                        <a:rPr lang="en-GB" sz="1200" dirty="0" smtClean="0">
                          <a:solidFill>
                            <a:schemeClr val="tx1"/>
                          </a:solidFill>
                        </a:rPr>
                        <a:t>Natural Law</a:t>
                      </a:r>
                      <a:endParaRPr lang="en-GB" sz="1200" dirty="0">
                        <a:solidFill>
                          <a:schemeClr val="tx1"/>
                        </a:solidFill>
                      </a:endParaRPr>
                    </a:p>
                  </a:txBody>
                  <a:tcPr/>
                </a:tc>
                <a:tc>
                  <a:txBody>
                    <a:bodyPr/>
                    <a:lstStyle/>
                    <a:p>
                      <a:r>
                        <a:rPr lang="en-GB" sz="1200" dirty="0" err="1" smtClean="0">
                          <a:solidFill>
                            <a:schemeClr val="tx1"/>
                          </a:solidFill>
                        </a:rPr>
                        <a:t>Telos</a:t>
                      </a:r>
                      <a:endParaRPr lang="en-GB" sz="1200" dirty="0" smtClean="0">
                        <a:solidFill>
                          <a:schemeClr val="tx1"/>
                        </a:solidFill>
                      </a:endParaRPr>
                    </a:p>
                    <a:p>
                      <a:r>
                        <a:rPr lang="en-GB" sz="1200" b="1" dirty="0" smtClean="0">
                          <a:solidFill>
                            <a:schemeClr val="tx1"/>
                          </a:solidFill>
                        </a:rPr>
                        <a:t>Primary Precepts</a:t>
                      </a:r>
                      <a:r>
                        <a:rPr lang="en-GB" sz="1200" dirty="0" smtClean="0">
                          <a:solidFill>
                            <a:schemeClr val="tx1"/>
                          </a:solidFill>
                        </a:rPr>
                        <a:t> (Reproduction)</a:t>
                      </a:r>
                      <a:endParaRPr lang="en-GB"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dirty="0" smtClean="0">
                          <a:solidFill>
                            <a:schemeClr val="tx1"/>
                          </a:solidFill>
                        </a:rPr>
                        <a:t>C</a:t>
                      </a:r>
                      <a:r>
                        <a:rPr lang="en-GB" sz="1200" baseline="0" dirty="0" smtClean="0">
                          <a:solidFill>
                            <a:schemeClr val="tx1"/>
                          </a:solidFill>
                        </a:rPr>
                        <a:t>lear-cut approach to morality</a:t>
                      </a:r>
                      <a:endParaRPr lang="en-GB" sz="1200" dirty="0" smtClean="0">
                        <a:solidFill>
                          <a:schemeClr val="tx1"/>
                        </a:solidFill>
                      </a:endParaRPr>
                    </a:p>
                    <a:p>
                      <a:pPr>
                        <a:buFont typeface="Arial" pitchFamily="34" charset="0"/>
                        <a:buChar char="•"/>
                      </a:pPr>
                      <a:r>
                        <a:rPr lang="en-GB" sz="1200" dirty="0" smtClean="0">
                          <a:solidFill>
                            <a:schemeClr val="tx1"/>
                          </a:solidFill>
                        </a:rPr>
                        <a:t>God</a:t>
                      </a:r>
                      <a:r>
                        <a:rPr lang="en-GB" sz="1200" baseline="0" dirty="0" smtClean="0">
                          <a:solidFill>
                            <a:schemeClr val="tx1"/>
                          </a:solidFill>
                        </a:rPr>
                        <a:t>-given</a:t>
                      </a:r>
                    </a:p>
                  </a:txBody>
                  <a:tcPr/>
                </a:tc>
                <a:tc>
                  <a:txBody>
                    <a:bodyPr/>
                    <a:lstStyle/>
                    <a:p>
                      <a:pPr>
                        <a:buFont typeface="Arial" pitchFamily="34" charset="0"/>
                        <a:buChar char="•"/>
                      </a:pPr>
                      <a:r>
                        <a:rPr lang="en-GB" sz="1200" b="1" dirty="0" smtClean="0">
                          <a:solidFill>
                            <a:schemeClr val="tx1"/>
                          </a:solidFill>
                        </a:rPr>
                        <a:t>Objection: </a:t>
                      </a:r>
                      <a:r>
                        <a:rPr lang="en-GB" sz="1200" b="0" dirty="0" smtClean="0">
                          <a:solidFill>
                            <a:schemeClr val="tx1"/>
                          </a:solidFill>
                        </a:rPr>
                        <a:t>Inflexible</a:t>
                      </a:r>
                    </a:p>
                    <a:p>
                      <a:pPr>
                        <a:buFont typeface="Arial" pitchFamily="34" charset="0"/>
                        <a:buChar char="•"/>
                      </a:pPr>
                      <a:r>
                        <a:rPr lang="en-GB" sz="1200" b="1" baseline="0" dirty="0" smtClean="0">
                          <a:solidFill>
                            <a:schemeClr val="tx1"/>
                          </a:solidFill>
                        </a:rPr>
                        <a:t>Objection</a:t>
                      </a:r>
                      <a:r>
                        <a:rPr lang="en-GB" sz="1200" baseline="0" dirty="0" smtClean="0">
                          <a:solidFill>
                            <a:schemeClr val="tx1"/>
                          </a:solidFill>
                        </a:rPr>
                        <a:t>: Philosophers have pointed out, Aquinas claims ‘unnatural vices’ i.e. wont lead to reproduction e.g. homosexuality are worst vices than ‘natural vices’ i.e. can lead to reproduction e.g. incest, rape, even though latter causes harm and former doesn’t. </a:t>
                      </a:r>
                      <a:endParaRPr lang="en-GB" sz="1200" dirty="0">
                        <a:solidFill>
                          <a:schemeClr val="tx1"/>
                        </a:solidFill>
                      </a:endParaRPr>
                    </a:p>
                  </a:txBody>
                  <a:tcPr/>
                </a:tc>
                <a:extLst>
                  <a:ext uri="{0D108BD9-81ED-4DB2-BD59-A6C34878D82A}">
                    <a16:rowId xmlns:a16="http://schemas.microsoft.com/office/drawing/2014/main" val="10001"/>
                  </a:ext>
                </a:extLst>
              </a:tr>
              <a:tr h="1082530">
                <a:tc>
                  <a:txBody>
                    <a:bodyPr/>
                    <a:lstStyle/>
                    <a:p>
                      <a:r>
                        <a:rPr lang="en-GB" sz="1200" dirty="0" smtClean="0">
                          <a:solidFill>
                            <a:schemeClr val="tx1"/>
                          </a:solidFill>
                        </a:rPr>
                        <a:t>Kantian Ethics</a:t>
                      </a:r>
                      <a:endParaRPr lang="en-GB" sz="1200" dirty="0">
                        <a:solidFill>
                          <a:schemeClr val="tx1"/>
                        </a:solidFill>
                      </a:endParaRPr>
                    </a:p>
                  </a:txBody>
                  <a:tcPr/>
                </a:tc>
                <a:tc>
                  <a:txBody>
                    <a:bodyPr/>
                    <a:lstStyle/>
                    <a:p>
                      <a:r>
                        <a:rPr lang="en-GB" sz="1200" b="1" dirty="0" smtClean="0">
                          <a:solidFill>
                            <a:schemeClr val="tx1"/>
                          </a:solidFill>
                        </a:rPr>
                        <a:t>Formula of the Universal Law</a:t>
                      </a:r>
                    </a:p>
                    <a:p>
                      <a:r>
                        <a:rPr lang="en-GB" sz="1200" b="1" dirty="0" smtClean="0">
                          <a:solidFill>
                            <a:schemeClr val="tx1"/>
                          </a:solidFill>
                        </a:rPr>
                        <a:t>Formula of Ends</a:t>
                      </a:r>
                      <a:endParaRPr lang="en-GB" sz="1200" b="1" dirty="0">
                        <a:solidFill>
                          <a:schemeClr val="tx1"/>
                        </a:solidFill>
                      </a:endParaRPr>
                    </a:p>
                  </a:txBody>
                  <a:tcPr/>
                </a:tc>
                <a:tc>
                  <a:txBody>
                    <a:bodyPr/>
                    <a:lstStyle/>
                    <a:p>
                      <a:pPr>
                        <a:buFont typeface="Arial" pitchFamily="34" charset="0"/>
                        <a:buChar char="•"/>
                      </a:pPr>
                      <a:r>
                        <a:rPr lang="en-GB" sz="1200" dirty="0" smtClean="0">
                          <a:solidFill>
                            <a:schemeClr val="tx1"/>
                          </a:solidFill>
                        </a:rPr>
                        <a:t>Universal</a:t>
                      </a:r>
                    </a:p>
                    <a:p>
                      <a:pPr>
                        <a:buFont typeface="Arial" pitchFamily="34" charset="0"/>
                        <a:buChar char="•"/>
                      </a:pPr>
                      <a:r>
                        <a:rPr lang="en-GB" sz="1200" dirty="0" smtClean="0">
                          <a:solidFill>
                            <a:schemeClr val="tx1"/>
                          </a:solidFill>
                        </a:rPr>
                        <a:t>Encourages</a:t>
                      </a:r>
                      <a:r>
                        <a:rPr lang="en-GB" sz="1200" baseline="0" dirty="0" smtClean="0">
                          <a:solidFill>
                            <a:schemeClr val="tx1"/>
                          </a:solidFill>
                        </a:rPr>
                        <a:t> us not to use people</a:t>
                      </a:r>
                      <a:endParaRPr lang="en-GB" sz="1200" dirty="0">
                        <a:solidFill>
                          <a:schemeClr val="tx1"/>
                        </a:solidFill>
                      </a:endParaRPr>
                    </a:p>
                  </a:txBody>
                  <a:tcPr/>
                </a:tc>
                <a:tc>
                  <a:txBody>
                    <a:bodyPr/>
                    <a:lstStyle/>
                    <a:p>
                      <a:pPr>
                        <a:buFont typeface="Arial" pitchFamily="34" charset="0"/>
                        <a:buChar char="•"/>
                      </a:pPr>
                      <a:r>
                        <a:rPr lang="en-GB" sz="1200" b="1" dirty="0" smtClean="0">
                          <a:solidFill>
                            <a:schemeClr val="tx1"/>
                          </a:solidFill>
                        </a:rPr>
                        <a:t>Objection</a:t>
                      </a:r>
                      <a:r>
                        <a:rPr lang="en-GB" sz="1200" dirty="0" smtClean="0">
                          <a:solidFill>
                            <a:schemeClr val="tx1"/>
                          </a:solidFill>
                        </a:rPr>
                        <a:t>: Regarding</a:t>
                      </a:r>
                      <a:r>
                        <a:rPr lang="en-GB" sz="1200" baseline="0" dirty="0" smtClean="0">
                          <a:solidFill>
                            <a:schemeClr val="tx1"/>
                          </a:solidFill>
                        </a:rPr>
                        <a:t> Formula of the Universal Law, </a:t>
                      </a:r>
                      <a:r>
                        <a:rPr lang="en-GB" sz="1200" dirty="0" smtClean="0">
                          <a:solidFill>
                            <a:schemeClr val="tx1"/>
                          </a:solidFill>
                        </a:rPr>
                        <a:t>it is unlikely everyone would become homosexual</a:t>
                      </a:r>
                      <a:r>
                        <a:rPr lang="en-GB" sz="1200" baseline="0" dirty="0" smtClean="0">
                          <a:solidFill>
                            <a:schemeClr val="tx1"/>
                          </a:solidFill>
                        </a:rPr>
                        <a:t> s</a:t>
                      </a:r>
                      <a:r>
                        <a:rPr lang="en-GB" sz="1200" dirty="0" smtClean="0">
                          <a:solidFill>
                            <a:schemeClr val="tx1"/>
                          </a:solidFill>
                        </a:rPr>
                        <a:t>o why should it be immoral?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dirty="0" smtClean="0">
                          <a:solidFill>
                            <a:schemeClr val="tx1"/>
                          </a:solidFill>
                        </a:rPr>
                        <a:t>Objection</a:t>
                      </a:r>
                      <a:r>
                        <a:rPr lang="en-GB" sz="1200" dirty="0" smtClean="0">
                          <a:solidFill>
                            <a:schemeClr val="tx1"/>
                          </a:solidFill>
                        </a:rPr>
                        <a:t>: Regarding</a:t>
                      </a:r>
                      <a:r>
                        <a:rPr lang="en-GB" sz="1200" baseline="0" dirty="0" smtClean="0">
                          <a:solidFill>
                            <a:schemeClr val="tx1"/>
                          </a:solidFill>
                        </a:rPr>
                        <a:t> Formula of Ends, </a:t>
                      </a:r>
                      <a:r>
                        <a:rPr lang="en-GB" sz="1200" kern="1200" dirty="0" smtClean="0">
                          <a:solidFill>
                            <a:schemeClr val="tx1"/>
                          </a:solidFill>
                          <a:latin typeface="+mn-lt"/>
                          <a:ea typeface="+mn-ea"/>
                          <a:cs typeface="+mn-cs"/>
                        </a:rPr>
                        <a:t>view that sex is treating human as a means to an end</a:t>
                      </a:r>
                      <a:r>
                        <a:rPr lang="en-GB" sz="1200" kern="1200" baseline="0" dirty="0" smtClean="0">
                          <a:solidFill>
                            <a:schemeClr val="tx1"/>
                          </a:solidFill>
                          <a:latin typeface="+mn-lt"/>
                          <a:ea typeface="+mn-ea"/>
                          <a:cs typeface="+mn-cs"/>
                        </a:rPr>
                        <a:t> and </a:t>
                      </a:r>
                      <a:r>
                        <a:rPr lang="en-GB" sz="1200" kern="1200" dirty="0" smtClean="0">
                          <a:solidFill>
                            <a:schemeClr val="tx1"/>
                          </a:solidFill>
                          <a:latin typeface="+mn-lt"/>
                          <a:ea typeface="+mn-ea"/>
                          <a:cs typeface="+mn-cs"/>
                        </a:rPr>
                        <a:t>bound up with “objectification and degradation is simplistic”. </a:t>
                      </a:r>
                    </a:p>
                  </a:txBody>
                  <a:tcPr/>
                </a:tc>
                <a:extLst>
                  <a:ext uri="{0D108BD9-81ED-4DB2-BD59-A6C34878D82A}">
                    <a16:rowId xmlns:a16="http://schemas.microsoft.com/office/drawing/2014/main" val="10002"/>
                  </a:ext>
                </a:extLst>
              </a:tr>
              <a:tr h="445748">
                <a:tc>
                  <a:txBody>
                    <a:bodyPr/>
                    <a:lstStyle/>
                    <a:p>
                      <a:r>
                        <a:rPr lang="en-GB" sz="1200" dirty="0" smtClean="0">
                          <a:solidFill>
                            <a:schemeClr val="tx1"/>
                          </a:solidFill>
                        </a:rPr>
                        <a:t>Utilitarianism</a:t>
                      </a:r>
                      <a:endParaRPr lang="en-GB" sz="1200" dirty="0">
                        <a:solidFill>
                          <a:schemeClr val="tx1"/>
                        </a:solidFill>
                      </a:endParaRPr>
                    </a:p>
                  </a:txBody>
                  <a:tcPr/>
                </a:tc>
                <a:tc>
                  <a:txBody>
                    <a:bodyPr/>
                    <a:lstStyle/>
                    <a:p>
                      <a:r>
                        <a:rPr lang="en-GB" sz="1200" b="1" dirty="0" smtClean="0">
                          <a:solidFill>
                            <a:schemeClr val="tx1"/>
                          </a:solidFill>
                        </a:rPr>
                        <a:t>Principle of utility</a:t>
                      </a:r>
                    </a:p>
                    <a:p>
                      <a:r>
                        <a:rPr lang="en-GB" sz="1200" dirty="0" smtClean="0">
                          <a:solidFill>
                            <a:schemeClr val="tx1"/>
                          </a:solidFill>
                        </a:rPr>
                        <a:t>Offence Principle</a:t>
                      </a:r>
                    </a:p>
                    <a:p>
                      <a:r>
                        <a:rPr lang="en-GB" sz="1200" dirty="0" smtClean="0">
                          <a:solidFill>
                            <a:schemeClr val="tx1"/>
                          </a:solidFill>
                        </a:rPr>
                        <a:t>Harm Principle</a:t>
                      </a:r>
                      <a:endParaRPr lang="en-GB" sz="1200" dirty="0">
                        <a:solidFill>
                          <a:schemeClr val="tx1"/>
                        </a:solidFill>
                      </a:endParaRPr>
                    </a:p>
                  </a:txBody>
                  <a:tcPr/>
                </a:tc>
                <a:tc>
                  <a:txBody>
                    <a:bodyPr/>
                    <a:lstStyle/>
                    <a:p>
                      <a:pPr>
                        <a:buFont typeface="Arial" pitchFamily="34" charset="0"/>
                        <a:buChar char="•"/>
                      </a:pPr>
                      <a:r>
                        <a:rPr lang="en-GB" sz="1200" dirty="0" smtClean="0">
                          <a:solidFill>
                            <a:schemeClr val="tx1"/>
                          </a:solidFill>
                        </a:rPr>
                        <a:t>Recognises sex is not just about reproduction, it is about a “couple expressing their love for one another” </a:t>
                      </a:r>
                      <a:r>
                        <a:rPr lang="en-GB" sz="1200" kern="1200" dirty="0" smtClean="0">
                          <a:solidFill>
                            <a:schemeClr val="tx1"/>
                          </a:solidFill>
                          <a:latin typeface="+mn-lt"/>
                          <a:ea typeface="+mn-ea"/>
                          <a:cs typeface="+mn-cs"/>
                        </a:rPr>
                        <a:t>(</a:t>
                      </a:r>
                      <a:r>
                        <a:rPr lang="en-GB" sz="1200" b="0" u="none" strike="noStrike" kern="1200" dirty="0" smtClean="0">
                          <a:solidFill>
                            <a:schemeClr val="tx1"/>
                          </a:solidFill>
                          <a:latin typeface="+mn-lt"/>
                          <a:ea typeface="+mn-ea"/>
                          <a:cs typeface="+mn-cs"/>
                        </a:rPr>
                        <a:t>Raja </a:t>
                      </a:r>
                      <a:r>
                        <a:rPr lang="en-GB" sz="1200" b="0" u="none" strike="noStrike" kern="1200" dirty="0" err="1" smtClean="0">
                          <a:solidFill>
                            <a:schemeClr val="tx1"/>
                          </a:solidFill>
                          <a:latin typeface="+mn-lt"/>
                          <a:ea typeface="+mn-ea"/>
                          <a:cs typeface="+mn-cs"/>
                        </a:rPr>
                        <a:t>Halwani</a:t>
                      </a:r>
                      <a:r>
                        <a:rPr lang="en-GB" sz="1200" b="0" u="none" strike="noStrike" kern="1200" dirty="0" smtClean="0">
                          <a:solidFill>
                            <a:schemeClr val="tx1"/>
                          </a:solidFill>
                          <a:latin typeface="+mn-lt"/>
                          <a:ea typeface="+mn-ea"/>
                          <a:cs typeface="+mn-cs"/>
                        </a:rPr>
                        <a:t>, 2010</a:t>
                      </a:r>
                      <a:r>
                        <a:rPr lang="en-GB" sz="1200" kern="1200" dirty="0" smtClean="0">
                          <a:solidFill>
                            <a:schemeClr val="tx1"/>
                          </a:solidFill>
                          <a:latin typeface="+mn-lt"/>
                          <a:ea typeface="+mn-ea"/>
                          <a:cs typeface="+mn-cs"/>
                        </a:rPr>
                        <a:t>)</a:t>
                      </a: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A society founded on principle of maximising hedonistic pleasure “likely to collapse from self-indulgence.” (Alan </a:t>
                      </a:r>
                      <a:r>
                        <a:rPr lang="en-GB" sz="1200" kern="1200" dirty="0" err="1" smtClean="0">
                          <a:solidFill>
                            <a:schemeClr val="tx1"/>
                          </a:solidFill>
                          <a:latin typeface="+mn-lt"/>
                          <a:ea typeface="+mn-ea"/>
                          <a:cs typeface="+mn-cs"/>
                        </a:rPr>
                        <a:t>Soble</a:t>
                      </a:r>
                      <a:r>
                        <a:rPr lang="en-GB" sz="1200" kern="1200" dirty="0" smtClean="0">
                          <a:solidFill>
                            <a:schemeClr val="tx1"/>
                          </a:solidFill>
                          <a:latin typeface="+mn-lt"/>
                          <a:ea typeface="+mn-ea"/>
                          <a:cs typeface="+mn-cs"/>
                        </a:rPr>
                        <a:t>,</a:t>
                      </a:r>
                      <a:r>
                        <a:rPr lang="en-GB" sz="1200" kern="1200" baseline="0" dirty="0" smtClean="0">
                          <a:solidFill>
                            <a:schemeClr val="tx1"/>
                          </a:solidFill>
                          <a:latin typeface="+mn-lt"/>
                          <a:ea typeface="+mn-ea"/>
                          <a:cs typeface="+mn-cs"/>
                        </a:rPr>
                        <a:t> 2006</a:t>
                      </a:r>
                      <a:r>
                        <a:rPr lang="en-GB" sz="1200" kern="1200" dirty="0" smtClean="0">
                          <a:solidFill>
                            <a:schemeClr val="tx1"/>
                          </a:solidFill>
                          <a:latin typeface="+mn-lt"/>
                          <a:ea typeface="+mn-ea"/>
                          <a:cs typeface="+mn-cs"/>
                        </a:rPr>
                        <a:t>)</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05085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Sexual Ethics Overview</a:t>
            </a:r>
            <a:endParaRPr lang="en-GB"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577522542"/>
              </p:ext>
            </p:extLst>
          </p:nvPr>
        </p:nvGraphicFramePr>
        <p:xfrm>
          <a:off x="637309" y="2243666"/>
          <a:ext cx="10626437" cy="3937000"/>
        </p:xfrm>
        <a:graphic>
          <a:graphicData uri="http://schemas.openxmlformats.org/drawingml/2006/table">
            <a:tbl>
              <a:tblPr firstRow="1" bandRow="1">
                <a:tableStyleId>{7E9639D4-E3E2-4D34-9284-5A2195B3D0D7}</a:tableStyleId>
              </a:tblPr>
              <a:tblGrid>
                <a:gridCol w="1510146">
                  <a:extLst>
                    <a:ext uri="{9D8B030D-6E8A-4147-A177-3AD203B41FA5}">
                      <a16:colId xmlns:a16="http://schemas.microsoft.com/office/drawing/2014/main" val="20000"/>
                    </a:ext>
                  </a:extLst>
                </a:gridCol>
                <a:gridCol w="2147454">
                  <a:extLst>
                    <a:ext uri="{9D8B030D-6E8A-4147-A177-3AD203B41FA5}">
                      <a16:colId xmlns:a16="http://schemas.microsoft.com/office/drawing/2014/main" val="20001"/>
                    </a:ext>
                  </a:extLst>
                </a:gridCol>
                <a:gridCol w="2230582">
                  <a:extLst>
                    <a:ext uri="{9D8B030D-6E8A-4147-A177-3AD203B41FA5}">
                      <a16:colId xmlns:a16="http://schemas.microsoft.com/office/drawing/2014/main" val="20002"/>
                    </a:ext>
                  </a:extLst>
                </a:gridCol>
                <a:gridCol w="2244436">
                  <a:extLst>
                    <a:ext uri="{9D8B030D-6E8A-4147-A177-3AD203B41FA5}">
                      <a16:colId xmlns:a16="http://schemas.microsoft.com/office/drawing/2014/main" val="20003"/>
                    </a:ext>
                  </a:extLst>
                </a:gridCol>
                <a:gridCol w="2493819">
                  <a:extLst>
                    <a:ext uri="{9D8B030D-6E8A-4147-A177-3AD203B41FA5}">
                      <a16:colId xmlns:a16="http://schemas.microsoft.com/office/drawing/2014/main" val="20004"/>
                    </a:ext>
                  </a:extLst>
                </a:gridCol>
              </a:tblGrid>
              <a:tr h="370840">
                <a:tc>
                  <a:txBody>
                    <a:bodyPr/>
                    <a:lstStyle/>
                    <a:p>
                      <a:endParaRPr lang="en-GB" dirty="0"/>
                    </a:p>
                  </a:txBody>
                  <a:tcPr/>
                </a:tc>
                <a:tc>
                  <a:txBody>
                    <a:bodyPr/>
                    <a:lstStyle/>
                    <a:p>
                      <a:r>
                        <a:rPr lang="en-GB" dirty="0" smtClean="0"/>
                        <a:t>Principles</a:t>
                      </a:r>
                      <a:endParaRPr lang="en-GB" dirty="0"/>
                    </a:p>
                  </a:txBody>
                  <a:tcPr/>
                </a:tc>
                <a:tc>
                  <a:txBody>
                    <a:bodyPr/>
                    <a:lstStyle/>
                    <a:p>
                      <a:r>
                        <a:rPr lang="en-GB" dirty="0" smtClean="0"/>
                        <a:t>Homosexuality</a:t>
                      </a:r>
                      <a:endParaRPr lang="en-GB" dirty="0"/>
                    </a:p>
                  </a:txBody>
                  <a:tcPr/>
                </a:tc>
                <a:tc>
                  <a:txBody>
                    <a:bodyPr/>
                    <a:lstStyle/>
                    <a:p>
                      <a:r>
                        <a:rPr lang="en-GB" dirty="0" smtClean="0"/>
                        <a:t>Adultery</a:t>
                      </a:r>
                      <a:endParaRPr lang="en-GB" dirty="0"/>
                    </a:p>
                  </a:txBody>
                  <a:tcPr/>
                </a:tc>
                <a:tc>
                  <a:txBody>
                    <a:bodyPr/>
                    <a:lstStyle/>
                    <a:p>
                      <a:r>
                        <a:rPr lang="en-GB" dirty="0" smtClean="0"/>
                        <a:t>Pre-Marital Sex</a:t>
                      </a:r>
                      <a:endParaRPr lang="en-GB" dirty="0"/>
                    </a:p>
                  </a:txBody>
                  <a:tcPr/>
                </a:tc>
                <a:extLst>
                  <a:ext uri="{0D108BD9-81ED-4DB2-BD59-A6C34878D82A}">
                    <a16:rowId xmlns:a16="http://schemas.microsoft.com/office/drawing/2014/main" val="10000"/>
                  </a:ext>
                </a:extLst>
              </a:tr>
              <a:tr h="370840">
                <a:tc>
                  <a:txBody>
                    <a:bodyPr/>
                    <a:lstStyle/>
                    <a:p>
                      <a:r>
                        <a:rPr lang="en-GB" dirty="0" smtClean="0"/>
                        <a:t>Natural Law</a:t>
                      </a:r>
                      <a:endParaRPr lang="en-GB" dirty="0"/>
                    </a:p>
                  </a:txBody>
                  <a:tcPr/>
                </a:tc>
                <a:tc>
                  <a:txBody>
                    <a:bodyPr/>
                    <a:lstStyle/>
                    <a:p>
                      <a:r>
                        <a:rPr lang="en-GB" dirty="0" err="1" smtClean="0"/>
                        <a:t>Telos</a:t>
                      </a:r>
                      <a:r>
                        <a:rPr lang="en-GB" smtClean="0"/>
                        <a:t>/End</a:t>
                      </a:r>
                      <a:endParaRPr lang="en-GB" dirty="0"/>
                    </a:p>
                  </a:txBody>
                  <a:tcPr/>
                </a:tc>
                <a:tc>
                  <a:txBody>
                    <a:bodyPr/>
                    <a:lstStyle/>
                    <a:p>
                      <a:endParaRPr lang="en-GB" dirty="0" smtClean="0"/>
                    </a:p>
                    <a:p>
                      <a:endParaRPr lang="en-GB" dirty="0" smtClean="0"/>
                    </a:p>
                    <a:p>
                      <a:endParaRPr lang="en-GB" dirty="0" smtClean="0"/>
                    </a:p>
                    <a:p>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r>
                        <a:rPr lang="en-GB" dirty="0" smtClean="0"/>
                        <a:t>Kantian Ethics</a:t>
                      </a:r>
                      <a:endParaRPr lang="en-GB" dirty="0"/>
                    </a:p>
                  </a:txBody>
                  <a:tcPr/>
                </a:tc>
                <a:tc>
                  <a:txBody>
                    <a:bodyPr/>
                    <a:lstStyle/>
                    <a:p>
                      <a:r>
                        <a:rPr lang="en-GB" dirty="0" err="1" smtClean="0"/>
                        <a:t>Universalisabllity</a:t>
                      </a:r>
                      <a:endParaRPr lang="en-GB" dirty="0" smtClean="0"/>
                    </a:p>
                    <a:p>
                      <a:r>
                        <a:rPr lang="en-GB" dirty="0" smtClean="0"/>
                        <a:t>Means and</a:t>
                      </a:r>
                      <a:r>
                        <a:rPr lang="en-GB" baseline="0" dirty="0" smtClean="0"/>
                        <a:t> not ends</a:t>
                      </a:r>
                      <a:endParaRPr lang="en-GB" dirty="0"/>
                    </a:p>
                  </a:txBody>
                  <a:tcPr/>
                </a:tc>
                <a:tc>
                  <a:txBody>
                    <a:bodyPr/>
                    <a:lstStyle/>
                    <a:p>
                      <a:endParaRPr lang="en-GB" dirty="0" smtClean="0"/>
                    </a:p>
                    <a:p>
                      <a:endParaRPr lang="en-GB" dirty="0" smtClean="0"/>
                    </a:p>
                    <a:p>
                      <a:endParaRPr lang="en-GB" dirty="0" smtClean="0"/>
                    </a:p>
                    <a:p>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2"/>
                  </a:ext>
                </a:extLst>
              </a:tr>
              <a:tr h="370840">
                <a:tc>
                  <a:txBody>
                    <a:bodyPr/>
                    <a:lstStyle/>
                    <a:p>
                      <a:r>
                        <a:rPr lang="en-GB" dirty="0" smtClean="0"/>
                        <a:t>Utilitarianism</a:t>
                      </a:r>
                      <a:endParaRPr lang="en-GB" dirty="0"/>
                    </a:p>
                  </a:txBody>
                  <a:tcPr/>
                </a:tc>
                <a:tc>
                  <a:txBody>
                    <a:bodyPr/>
                    <a:lstStyle/>
                    <a:p>
                      <a:r>
                        <a:rPr lang="en-GB" dirty="0" smtClean="0"/>
                        <a:t>Principle of utility</a:t>
                      </a:r>
                      <a:endParaRPr lang="en-GB" dirty="0"/>
                    </a:p>
                  </a:txBody>
                  <a:tcPr/>
                </a:tc>
                <a:tc>
                  <a:txBody>
                    <a:bodyPr/>
                    <a:lstStyle/>
                    <a:p>
                      <a:endParaRPr lang="en-GB" dirty="0" smtClean="0"/>
                    </a:p>
                    <a:p>
                      <a:endParaRPr lang="en-GB" dirty="0" smtClean="0"/>
                    </a:p>
                    <a:p>
                      <a:endParaRPr lang="en-GB" dirty="0" smtClean="0"/>
                    </a:p>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17978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199697"/>
          </a:xfrm>
          <a:solidFill>
            <a:schemeClr val="bg1">
              <a:lumMod val="95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Euthanasia</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504153722"/>
              </p:ext>
            </p:extLst>
          </p:nvPr>
        </p:nvGraphicFramePr>
        <p:xfrm>
          <a:off x="0" y="199697"/>
          <a:ext cx="12192000" cy="6124019"/>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sz="1400" dirty="0" smtClean="0">
                          <a:latin typeface="Comic Sans MS" panose="030F0702030302020204" pitchFamily="66" charset="0"/>
                        </a:rPr>
                        <a:t>PARAGRAPH 1:</a:t>
                      </a:r>
                      <a:r>
                        <a:rPr lang="en-GB" sz="1400" baseline="0" dirty="0" smtClean="0">
                          <a:latin typeface="Comic Sans MS" panose="030F0702030302020204" pitchFamily="66" charset="0"/>
                        </a:rPr>
                        <a:t> SANCTITY OF LIFE</a:t>
                      </a:r>
                    </a:p>
                    <a:p>
                      <a:pPr marL="285750" indent="-285750">
                        <a:buFont typeface="Arial" panose="020B0604020202020204" pitchFamily="34" charset="0"/>
                        <a:buChar char="•"/>
                      </a:pPr>
                      <a:r>
                        <a:rPr lang="en-GB" sz="1400" baseline="0" dirty="0" smtClean="0">
                          <a:latin typeface="Comic Sans MS" panose="030F0702030302020204" pitchFamily="66" charset="0"/>
                        </a:rPr>
                        <a:t>Voluntary (consent) and active (intentional) euthanasia always wrong</a:t>
                      </a:r>
                    </a:p>
                    <a:p>
                      <a:pPr marL="285750" indent="-285750">
                        <a:buFont typeface="Arial" panose="020B0604020202020204" pitchFamily="34" charset="0"/>
                        <a:buChar char="•"/>
                      </a:pPr>
                      <a:r>
                        <a:rPr lang="en-GB" sz="1400" baseline="0" dirty="0" smtClean="0">
                          <a:latin typeface="Comic Sans MS" panose="030F0702030302020204" pitchFamily="66" charset="0"/>
                        </a:rPr>
                        <a:t>Religious origins – man is made in image of God and life has sacred value</a:t>
                      </a:r>
                    </a:p>
                    <a:p>
                      <a:pPr marL="285750" indent="-285750">
                        <a:buFont typeface="Arial" panose="020B0604020202020204" pitchFamily="34" charset="0"/>
                        <a:buChar char="•"/>
                      </a:pPr>
                      <a:r>
                        <a:rPr lang="en-GB" sz="1400" baseline="0" dirty="0" smtClean="0">
                          <a:latin typeface="Comic Sans MS" panose="030F0702030302020204" pitchFamily="66" charset="0"/>
                        </a:rPr>
                        <a:t>Natural Law Theory – active euthanasia is wrong because one of the primary precepts is ‘preservation of life’</a:t>
                      </a:r>
                    </a:p>
                    <a:p>
                      <a:pPr marL="285750" indent="-285750">
                        <a:buFont typeface="Arial" panose="020B0604020202020204" pitchFamily="34" charset="0"/>
                        <a:buChar char="•"/>
                      </a:pPr>
                      <a:r>
                        <a:rPr lang="en-GB" sz="1400" baseline="0" dirty="0" smtClean="0">
                          <a:latin typeface="Comic Sans MS" panose="030F0702030302020204" pitchFamily="66" charset="0"/>
                        </a:rPr>
                        <a:t>However, it may allow passive euthanasia in some circumstances due to the Doctrine of Double Effect – e.g. pain relief may be used and an unintended side effect could be hastening of death.</a:t>
                      </a:r>
                    </a:p>
                    <a:p>
                      <a:pPr marL="285750" indent="-285750">
                        <a:buFont typeface="Arial" panose="020B0604020202020204" pitchFamily="34" charset="0"/>
                        <a:buChar char="•"/>
                      </a:pPr>
                      <a:r>
                        <a:rPr lang="en-GB" sz="1400" baseline="0" dirty="0" smtClean="0">
                          <a:latin typeface="Comic Sans MS" panose="030F0702030302020204" pitchFamily="66" charset="0"/>
                        </a:rPr>
                        <a:t>Tiers of law – </a:t>
                      </a:r>
                    </a:p>
                    <a:p>
                      <a:pPr marL="285750" indent="-285750">
                        <a:buFont typeface="Arial" panose="020B0604020202020204" pitchFamily="34" charset="0"/>
                        <a:buChar char="•"/>
                      </a:pPr>
                      <a:r>
                        <a:rPr lang="en-GB" sz="1400" baseline="0" dirty="0" smtClean="0">
                          <a:latin typeface="Comic Sans MS" panose="030F0702030302020204" pitchFamily="66" charset="0"/>
                        </a:rPr>
                        <a:t>Euthanasia prevents human from achieving his telos (</a:t>
                      </a:r>
                      <a:r>
                        <a:rPr lang="en-GB" sz="1400" baseline="0" dirty="0" err="1" smtClean="0">
                          <a:latin typeface="Comic Sans MS" panose="030F0702030302020204" pitchFamily="66" charset="0"/>
                        </a:rPr>
                        <a:t>eudaimonia</a:t>
                      </a:r>
                      <a:r>
                        <a:rPr lang="en-GB" sz="1400" baseline="0" dirty="0" smtClean="0">
                          <a:latin typeface="Comic Sans MS" panose="030F0702030302020204" pitchFamily="66" charset="0"/>
                        </a:rPr>
                        <a:t>)</a:t>
                      </a:r>
                    </a:p>
                    <a:p>
                      <a:pPr marL="285750" indent="-285750">
                        <a:buFont typeface="Arial" panose="020B0604020202020204" pitchFamily="34" charset="0"/>
                        <a:buChar char="•"/>
                      </a:pPr>
                      <a:r>
                        <a:rPr lang="en-GB" sz="1400" baseline="0" dirty="0" smtClean="0">
                          <a:latin typeface="Comic Sans MS" panose="030F0702030302020204" pitchFamily="66" charset="0"/>
                        </a:rPr>
                        <a:t>Supporting this: Kantian Ethics – universalizability, value of humans as ends and not means</a:t>
                      </a:r>
                      <a:endParaRPr lang="en-GB" sz="1400" dirty="0" smtClean="0">
                        <a:latin typeface="Comic Sans MS" panose="030F0702030302020204" pitchFamily="66" charset="0"/>
                      </a:endParaRPr>
                    </a:p>
                  </a:txBody>
                  <a:tcPr/>
                </a:tc>
                <a:tc>
                  <a:txBody>
                    <a:bodyPr/>
                    <a:lstStyle/>
                    <a:p>
                      <a:r>
                        <a:rPr lang="en-GB" sz="1400" dirty="0" smtClean="0">
                          <a:latin typeface="Comic Sans MS" panose="030F0702030302020204" pitchFamily="66" charset="0"/>
                        </a:rPr>
                        <a:t>PARAGRAPH 2: Objections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Disregards</a:t>
                      </a:r>
                      <a:r>
                        <a:rPr lang="en-GB" sz="1400" kern="1200" baseline="0" dirty="0" smtClean="0">
                          <a:solidFill>
                            <a:schemeClr val="tx1"/>
                          </a:solidFill>
                          <a:effectLst/>
                          <a:latin typeface="Comic Sans MS" panose="030F0702030302020204" pitchFamily="66" charset="0"/>
                          <a:ea typeface="+mn-ea"/>
                          <a:cs typeface="+mn-cs"/>
                        </a:rPr>
                        <a:t> consequences and autonomy of individual – patient in terminal pain may request right to die</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Naturalistic Fallacy – it is a fallacy to derive an ought from an is.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Case study</a:t>
                      </a:r>
                      <a:r>
                        <a:rPr lang="en-GB" sz="1400" kern="1200" baseline="0" dirty="0" smtClean="0">
                          <a:solidFill>
                            <a:schemeClr val="tx1"/>
                          </a:solidFill>
                          <a:effectLst/>
                          <a:latin typeface="Comic Sans MS" panose="030F0702030302020204" pitchFamily="66" charset="0"/>
                          <a:ea typeface="+mn-ea"/>
                          <a:cs typeface="+mn-cs"/>
                        </a:rPr>
                        <a:t> - </a:t>
                      </a:r>
                      <a:endParaRPr lang="en-GB" sz="1400" kern="120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3120774046"/>
                  </a:ext>
                </a:extLst>
              </a:tr>
              <a:tr h="2834330">
                <a:tc>
                  <a:txBody>
                    <a:bodyPr/>
                    <a:lstStyle/>
                    <a:p>
                      <a:r>
                        <a:rPr lang="en-GB" sz="1400" dirty="0" smtClean="0">
                          <a:latin typeface="Comic Sans MS" panose="030F0702030302020204" pitchFamily="66" charset="0"/>
                        </a:rPr>
                        <a:t>PARAGRAPH</a:t>
                      </a:r>
                      <a:r>
                        <a:rPr lang="en-GB" sz="1400" baseline="0" dirty="0" smtClean="0">
                          <a:latin typeface="Comic Sans MS" panose="030F0702030302020204" pitchFamily="66" charset="0"/>
                        </a:rPr>
                        <a:t> 3: QUALITY OF LIFE</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Life has no intrinsic</a:t>
                      </a:r>
                      <a:r>
                        <a:rPr lang="en-GB" sz="1400" kern="1200" baseline="0" dirty="0" smtClean="0">
                          <a:solidFill>
                            <a:schemeClr val="tx1"/>
                          </a:solidFill>
                          <a:effectLst/>
                          <a:latin typeface="Comic Sans MS" panose="030F0702030302020204" pitchFamily="66" charset="0"/>
                          <a:ea typeface="+mn-ea"/>
                          <a:cs typeface="+mn-cs"/>
                        </a:rPr>
                        <a:t> value in itself, it depends on what kind of life it is</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Situation Ethics = action is right if most loving thing – ending suffering might be most loving action</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Six propositions – agape love replaces all laws, love decides</a:t>
                      </a:r>
                      <a:r>
                        <a:rPr lang="en-GB" sz="1400" kern="1200" baseline="0" dirty="0" smtClean="0">
                          <a:solidFill>
                            <a:schemeClr val="tx1"/>
                          </a:solidFill>
                          <a:effectLst/>
                          <a:latin typeface="Comic Sans MS" panose="030F0702030302020204" pitchFamily="66" charset="0"/>
                          <a:ea typeface="+mn-ea"/>
                          <a:cs typeface="+mn-cs"/>
                        </a:rPr>
                        <a:t> in each situation (relativist)</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Utilitarianism – principle of utility</a:t>
                      </a:r>
                    </a:p>
                  </a:txBody>
                  <a:tcPr/>
                </a:tc>
                <a:tc>
                  <a:txBody>
                    <a:bodyPr/>
                    <a:lstStyle/>
                    <a:p>
                      <a:r>
                        <a:rPr lang="en-GB" sz="1400" dirty="0" smtClean="0">
                          <a:latin typeface="Comic Sans MS" panose="030F0702030302020204" pitchFamily="66" charset="0"/>
                        </a:rPr>
                        <a:t>PARAGRAPH 4: Objections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Slippery slope – by breaking one moral rule, can leading to others</a:t>
                      </a:r>
                      <a:r>
                        <a:rPr lang="en-GB" sz="1400" kern="1200" baseline="0" dirty="0" smtClean="0">
                          <a:solidFill>
                            <a:schemeClr val="tx1"/>
                          </a:solidFill>
                          <a:effectLst/>
                          <a:latin typeface="Comic Sans MS" panose="030F0702030302020204" pitchFamily="66" charset="0"/>
                          <a:ea typeface="+mn-ea"/>
                          <a:cs typeface="+mn-cs"/>
                        </a:rPr>
                        <a:t> being broken </a:t>
                      </a:r>
                      <a:r>
                        <a:rPr lang="en-GB" sz="1400" kern="1200" dirty="0" smtClean="0">
                          <a:solidFill>
                            <a:schemeClr val="tx1"/>
                          </a:solidFill>
                          <a:effectLst/>
                          <a:latin typeface="Comic Sans MS" panose="030F0702030302020204" pitchFamily="66" charset="0"/>
                          <a:ea typeface="+mn-ea"/>
                          <a:cs typeface="+mn-cs"/>
                        </a:rPr>
                        <a:t>and there will be no moral absolutes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Possibility</a:t>
                      </a:r>
                      <a:r>
                        <a:rPr lang="en-GB" sz="1400" kern="1200" baseline="0" dirty="0" smtClean="0">
                          <a:solidFill>
                            <a:schemeClr val="tx1"/>
                          </a:solidFill>
                          <a:effectLst/>
                          <a:latin typeface="Comic Sans MS" panose="030F0702030302020204" pitchFamily="66" charset="0"/>
                          <a:ea typeface="+mn-ea"/>
                          <a:cs typeface="+mn-cs"/>
                        </a:rPr>
                        <a:t> of it being abused – elderly could be under pressure to be </a:t>
                      </a:r>
                      <a:r>
                        <a:rPr lang="en-GB" sz="1400" kern="1200" baseline="0" dirty="0" err="1" smtClean="0">
                          <a:solidFill>
                            <a:schemeClr val="tx1"/>
                          </a:solidFill>
                          <a:effectLst/>
                          <a:latin typeface="Comic Sans MS" panose="030F0702030302020204" pitchFamily="66" charset="0"/>
                          <a:ea typeface="+mn-ea"/>
                          <a:cs typeface="+mn-cs"/>
                        </a:rPr>
                        <a:t>euthanised</a:t>
                      </a:r>
                      <a:r>
                        <a:rPr lang="en-GB" sz="1400" kern="1200" baseline="0" dirty="0" smtClean="0">
                          <a:solidFill>
                            <a:schemeClr val="tx1"/>
                          </a:solidFill>
                          <a:effectLst/>
                          <a:latin typeface="Comic Sans MS" panose="030F0702030302020204" pitchFamily="66" charset="0"/>
                          <a:ea typeface="+mn-ea"/>
                          <a:cs typeface="+mn-cs"/>
                        </a:rPr>
                        <a:t> to increase resources and utility for the rest of the population</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Euthanasia for children or those with mental health issues e.g. </a:t>
                      </a:r>
                      <a:r>
                        <a:rPr lang="en-GB" sz="1400" kern="1200" baseline="0" dirty="0" smtClean="0">
                          <a:solidFill>
                            <a:schemeClr val="tx1"/>
                          </a:solidFill>
                          <a:effectLst/>
                          <a:latin typeface="Comic Sans MS" panose="030F0702030302020204" pitchFamily="66" charset="0"/>
                          <a:ea typeface="+mn-ea"/>
                          <a:cs typeface="+mn-cs"/>
                          <a:hlinkClick r:id="rId2"/>
                        </a:rPr>
                        <a:t>Belgium legalised infant euthanasia </a:t>
                      </a:r>
                      <a:r>
                        <a:rPr lang="en-GB" sz="1400" kern="1200" baseline="0" dirty="0" smtClean="0">
                          <a:solidFill>
                            <a:schemeClr val="tx1"/>
                          </a:solidFill>
                          <a:effectLst/>
                          <a:latin typeface="Comic Sans MS" panose="030F0702030302020204" pitchFamily="66" charset="0"/>
                          <a:ea typeface="+mn-ea"/>
                          <a:cs typeface="+mn-cs"/>
                        </a:rPr>
                        <a:t>in 2005</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Difficulty of predicting the consequences – person could request euthanasia for</a:t>
                      </a:r>
                      <a:r>
                        <a:rPr lang="en-GB" sz="1400" kern="1200" baseline="0" dirty="0" smtClean="0">
                          <a:solidFill>
                            <a:schemeClr val="tx1"/>
                          </a:solidFill>
                          <a:effectLst/>
                          <a:latin typeface="Comic Sans MS" panose="030F0702030302020204" pitchFamily="66" charset="0"/>
                          <a:ea typeface="+mn-ea"/>
                          <a:cs typeface="+mn-cs"/>
                        </a:rPr>
                        <a:t> terminal illness </a:t>
                      </a:r>
                      <a:r>
                        <a:rPr lang="en-GB" sz="1400" kern="1200" dirty="0" smtClean="0">
                          <a:solidFill>
                            <a:schemeClr val="tx1"/>
                          </a:solidFill>
                          <a:effectLst/>
                          <a:latin typeface="Comic Sans MS" panose="030F0702030302020204" pitchFamily="66" charset="0"/>
                          <a:ea typeface="+mn-ea"/>
                          <a:cs typeface="+mn-cs"/>
                        </a:rPr>
                        <a:t>but later a cure may emerge</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Possibility</a:t>
                      </a:r>
                      <a:r>
                        <a:rPr lang="en-GB" sz="1400" kern="1200" baseline="0" dirty="0" smtClean="0">
                          <a:solidFill>
                            <a:schemeClr val="tx1"/>
                          </a:solidFill>
                          <a:effectLst/>
                          <a:latin typeface="Comic Sans MS" panose="030F0702030302020204" pitchFamily="66" charset="0"/>
                          <a:ea typeface="+mn-ea"/>
                          <a:cs typeface="+mn-cs"/>
                        </a:rPr>
                        <a:t> of being abused – elderly people may be under pressure to end their lives so that resources can be distributed to those who can generate more utility</a:t>
                      </a:r>
                      <a:endParaRPr lang="en-GB" sz="1400" kern="120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847259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90559" y="568712"/>
          <a:ext cx="11956474" cy="6668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1622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443883"/>
          </a:xfrm>
          <a:solidFill>
            <a:schemeClr val="bg2">
              <a:lumMod val="90000"/>
            </a:schemeClr>
          </a:solidFill>
        </p:spPr>
        <p:txBody>
          <a:bodyPr>
            <a:normAutofit fontScale="70000" lnSpcReduction="20000"/>
          </a:bodyPr>
          <a:lstStyle/>
          <a:p>
            <a:pPr marL="0" indent="0" algn="ctr">
              <a:buNone/>
            </a:pPr>
            <a:r>
              <a:rPr lang="en-GB" sz="4400" dirty="0" smtClean="0">
                <a:latin typeface="Comic Sans MS" panose="030F0702030302020204" pitchFamily="66" charset="0"/>
              </a:rPr>
              <a:t>Business Ethics = Corporate Social Responsibility</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443883"/>
          <a:ext cx="12192000" cy="609569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a:t>
                      </a:r>
                      <a:r>
                        <a:rPr lang="en-GB" sz="1600" dirty="0" smtClean="0">
                          <a:latin typeface="Comic Sans MS" panose="030F0702030302020204" pitchFamily="66" charset="0"/>
                        </a:rPr>
                        <a:t>KANTIAN</a:t>
                      </a:r>
                      <a:r>
                        <a:rPr lang="en-GB" sz="1600" baseline="0" dirty="0" smtClean="0">
                          <a:latin typeface="Comic Sans MS" panose="030F0702030302020204" pitchFamily="66" charset="0"/>
                        </a:rPr>
                        <a:t> APPROACH</a:t>
                      </a:r>
                      <a:endParaRPr lang="en-GB" sz="1600" dirty="0" smtClean="0">
                        <a:latin typeface="Comic Sans MS" panose="030F0702030302020204" pitchFamily="66"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smtClean="0">
                          <a:solidFill>
                            <a:schemeClr val="tx1"/>
                          </a:solidFill>
                          <a:effectLst/>
                          <a:latin typeface="Comic Sans MS" panose="030F0702030302020204" pitchFamily="66" charset="0"/>
                          <a:ea typeface="+mn-ea"/>
                          <a:cs typeface="+mn-cs"/>
                        </a:rPr>
                        <a:t>An action is only good if</a:t>
                      </a:r>
                      <a:r>
                        <a:rPr lang="en-GB" sz="1600" kern="1200" baseline="0" dirty="0" smtClean="0">
                          <a:solidFill>
                            <a:schemeClr val="tx1"/>
                          </a:solidFill>
                          <a:effectLst/>
                          <a:latin typeface="Comic Sans MS" panose="030F0702030302020204" pitchFamily="66" charset="0"/>
                          <a:ea typeface="+mn-ea"/>
                          <a:cs typeface="+mn-cs"/>
                        </a:rPr>
                        <a:t> it comes from a </a:t>
                      </a:r>
                      <a:r>
                        <a:rPr lang="en-GB" sz="1600" b="1" kern="1200" baseline="0" dirty="0" smtClean="0">
                          <a:solidFill>
                            <a:schemeClr val="tx1"/>
                          </a:solidFill>
                          <a:effectLst/>
                          <a:latin typeface="Comic Sans MS" panose="030F0702030302020204" pitchFamily="66" charset="0"/>
                          <a:ea typeface="+mn-ea"/>
                          <a:cs typeface="+mn-cs"/>
                        </a:rPr>
                        <a:t>good will </a:t>
                      </a:r>
                      <a:r>
                        <a:rPr lang="en-GB" sz="1600" kern="1200" baseline="0" dirty="0" smtClean="0">
                          <a:solidFill>
                            <a:schemeClr val="tx1"/>
                          </a:solidFill>
                          <a:effectLst/>
                          <a:latin typeface="Comic Sans MS" panose="030F0702030302020204" pitchFamily="66" charset="0"/>
                          <a:ea typeface="+mn-ea"/>
                          <a:cs typeface="+mn-cs"/>
                        </a:rPr>
                        <a:t>and not from anything else. </a:t>
                      </a:r>
                      <a:r>
                        <a:rPr lang="en-GB" sz="1600" kern="1200" dirty="0" smtClean="0">
                          <a:solidFill>
                            <a:schemeClr val="tx1"/>
                          </a:solidFill>
                          <a:effectLst/>
                          <a:latin typeface="Comic Sans MS" panose="030F0702030302020204" pitchFamily="66" charset="0"/>
                          <a:ea typeface="+mn-ea"/>
                          <a:cs typeface="+mn-cs"/>
                        </a:rPr>
                        <a:t>Business should act responsibly because it is their duty</a:t>
                      </a:r>
                      <a:endParaRPr lang="en-GB" sz="1600" kern="1200" baseline="0" dirty="0" smtClean="0">
                        <a:solidFill>
                          <a:schemeClr val="tx1"/>
                        </a:solidFill>
                        <a:effectLst/>
                        <a:latin typeface="Comic Sans MS" panose="030F0702030302020204" pitchFamily="66" charset="0"/>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1" kern="1200" dirty="0" smtClean="0">
                          <a:solidFill>
                            <a:schemeClr val="tx1"/>
                          </a:solidFill>
                          <a:effectLst/>
                          <a:latin typeface="Comic Sans MS" panose="030F0702030302020204" pitchFamily="66" charset="0"/>
                          <a:ea typeface="+mn-ea"/>
                          <a:cs typeface="+mn-cs"/>
                        </a:rPr>
                        <a:t>Disregard for consequences </a:t>
                      </a:r>
                      <a:r>
                        <a:rPr lang="en-GB" sz="1600" kern="1200" dirty="0" smtClean="0">
                          <a:solidFill>
                            <a:schemeClr val="tx1"/>
                          </a:solidFill>
                          <a:effectLst/>
                          <a:latin typeface="Comic Sans MS" panose="030F0702030302020204" pitchFamily="66" charset="0"/>
                          <a:ea typeface="+mn-ea"/>
                          <a:cs typeface="+mn-cs"/>
                        </a:rPr>
                        <a:t>means profit is not the main issue.</a:t>
                      </a:r>
                    </a:p>
                    <a:p>
                      <a:pPr marL="285750" indent="-285750">
                        <a:buFont typeface="Arial" panose="020B0604020202020204" pitchFamily="34" charset="0"/>
                        <a:buChar char="•"/>
                      </a:pPr>
                      <a:r>
                        <a:rPr lang="en-GB" sz="1600" kern="1200" baseline="0" dirty="0" smtClean="0">
                          <a:solidFill>
                            <a:schemeClr val="tx1"/>
                          </a:solidFill>
                          <a:effectLst/>
                          <a:latin typeface="Comic Sans MS" panose="030F0702030302020204" pitchFamily="66" charset="0"/>
                          <a:ea typeface="+mn-ea"/>
                          <a:cs typeface="+mn-cs"/>
                        </a:rPr>
                        <a:t>May support </a:t>
                      </a:r>
                      <a:r>
                        <a:rPr lang="en-GB" sz="1600" b="1" kern="1200" baseline="0" dirty="0" smtClean="0">
                          <a:solidFill>
                            <a:schemeClr val="tx1"/>
                          </a:solidFill>
                          <a:effectLst/>
                          <a:latin typeface="Comic Sans MS" panose="030F0702030302020204" pitchFamily="66" charset="0"/>
                          <a:ea typeface="+mn-ea"/>
                          <a:cs typeface="+mn-cs"/>
                        </a:rPr>
                        <a:t>corporate social responsibility </a:t>
                      </a:r>
                      <a:r>
                        <a:rPr lang="en-GB" sz="1600" kern="1200" baseline="0" dirty="0" smtClean="0">
                          <a:solidFill>
                            <a:schemeClr val="tx1"/>
                          </a:solidFill>
                          <a:effectLst/>
                          <a:latin typeface="Comic Sans MS" panose="030F0702030302020204" pitchFamily="66" charset="0"/>
                          <a:ea typeface="+mn-ea"/>
                          <a:cs typeface="+mn-cs"/>
                        </a:rPr>
                        <a:t>– e.g. companies sponsor charities, support community, care about pollution or worker safety but </a:t>
                      </a:r>
                      <a:r>
                        <a:rPr lang="en-GB" sz="1600" b="1" kern="1200" baseline="0" dirty="0" smtClean="0">
                          <a:solidFill>
                            <a:schemeClr val="tx1"/>
                          </a:solidFill>
                          <a:effectLst/>
                          <a:latin typeface="Comic Sans MS" panose="030F0702030302020204" pitchFamily="66" charset="0"/>
                          <a:ea typeface="+mn-ea"/>
                          <a:cs typeface="+mn-cs"/>
                        </a:rPr>
                        <a:t>only if done for duty’s sake</a:t>
                      </a:r>
                      <a:r>
                        <a:rPr lang="en-GB" sz="1600" kern="1200" baseline="0" dirty="0" smtClean="0">
                          <a:solidFill>
                            <a:schemeClr val="tx1"/>
                          </a:solidFill>
                          <a:effectLst/>
                          <a:latin typeface="Comic Sans MS" panose="030F0702030302020204" pitchFamily="66" charset="0"/>
                          <a:ea typeface="+mn-ea"/>
                          <a:cs typeface="+mn-cs"/>
                        </a:rPr>
                        <a:t> and not to promote or protect their own reputation.</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Shareholders and stakeholders must be </a:t>
                      </a:r>
                      <a:r>
                        <a:rPr lang="en-GB" sz="1600" b="1" kern="1200" dirty="0" smtClean="0">
                          <a:solidFill>
                            <a:schemeClr val="tx1"/>
                          </a:solidFill>
                          <a:effectLst/>
                          <a:latin typeface="Comic Sans MS" panose="030F0702030302020204" pitchFamily="66" charset="0"/>
                          <a:ea typeface="+mn-ea"/>
                          <a:cs typeface="+mn-cs"/>
                        </a:rPr>
                        <a:t>treated as ends </a:t>
                      </a:r>
                      <a:r>
                        <a:rPr lang="en-GB" sz="1600" kern="1200" dirty="0" smtClean="0">
                          <a:solidFill>
                            <a:schemeClr val="tx1"/>
                          </a:solidFill>
                          <a:effectLst/>
                          <a:latin typeface="Comic Sans MS" panose="030F0702030302020204" pitchFamily="66" charset="0"/>
                          <a:ea typeface="+mn-ea"/>
                          <a:cs typeface="+mn-cs"/>
                        </a:rPr>
                        <a:t>and not means to an end.</a:t>
                      </a:r>
                    </a:p>
                  </a:txBody>
                  <a:tcPr/>
                </a:tc>
                <a:tc>
                  <a:txBody>
                    <a:bodyPr/>
                    <a:lstStyle/>
                    <a:p>
                      <a:r>
                        <a:rPr lang="en-GB" sz="1600" dirty="0" smtClean="0">
                          <a:latin typeface="Comic Sans MS" panose="030F0702030302020204" pitchFamily="66" charset="0"/>
                        </a:rPr>
                        <a:t>PARAGRAPH 2:</a:t>
                      </a:r>
                      <a:r>
                        <a:rPr lang="en-GB" sz="1600" kern="1200" dirty="0" smtClean="0">
                          <a:solidFill>
                            <a:schemeClr val="tx1"/>
                          </a:solidFill>
                          <a:effectLst/>
                          <a:latin typeface="Comic Sans MS" panose="030F0702030302020204" pitchFamily="66" charset="0"/>
                          <a:ea typeface="+mn-ea"/>
                          <a:cs typeface="+mn-cs"/>
                        </a:rPr>
                        <a:t>OBJECTIONS</a:t>
                      </a: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b="1" kern="1200" dirty="0" smtClean="0">
                          <a:solidFill>
                            <a:schemeClr val="tx1"/>
                          </a:solidFill>
                          <a:effectLst/>
                          <a:latin typeface="Comic Sans MS" panose="030F0702030302020204" pitchFamily="66" charset="0"/>
                          <a:ea typeface="+mn-ea"/>
                          <a:cs typeface="+mn-cs"/>
                        </a:rPr>
                        <a:t>Conflicting duties </a:t>
                      </a:r>
                      <a:r>
                        <a:rPr lang="en-GB" sz="1600" kern="1200" dirty="0" smtClean="0">
                          <a:solidFill>
                            <a:schemeClr val="tx1"/>
                          </a:solidFill>
                          <a:effectLst/>
                          <a:latin typeface="Comic Sans MS" panose="030F0702030302020204" pitchFamily="66" charset="0"/>
                          <a:ea typeface="+mn-ea"/>
                          <a:cs typeface="+mn-cs"/>
                        </a:rPr>
                        <a:t>– to stakeholders</a:t>
                      </a:r>
                      <a:r>
                        <a:rPr lang="en-GB" sz="1600" kern="1200" baseline="0" dirty="0" smtClean="0">
                          <a:solidFill>
                            <a:schemeClr val="tx1"/>
                          </a:solidFill>
                          <a:effectLst/>
                          <a:latin typeface="Comic Sans MS" panose="030F0702030302020204" pitchFamily="66" charset="0"/>
                          <a:ea typeface="+mn-ea"/>
                          <a:cs typeface="+mn-cs"/>
                        </a:rPr>
                        <a:t> and shareholders</a:t>
                      </a:r>
                    </a:p>
                    <a:p>
                      <a:pPr marL="285750" indent="-285750">
                        <a:buFont typeface="Arial" panose="020B0604020202020204" pitchFamily="34" charset="0"/>
                        <a:buChar char="•"/>
                      </a:pPr>
                      <a:r>
                        <a:rPr lang="en-GB" sz="1600" b="1" kern="1200" baseline="0" dirty="0" smtClean="0">
                          <a:solidFill>
                            <a:schemeClr val="tx1"/>
                          </a:solidFill>
                          <a:effectLst/>
                          <a:latin typeface="Comic Sans MS" panose="030F0702030302020204" pitchFamily="66" charset="0"/>
                          <a:ea typeface="+mn-ea"/>
                          <a:cs typeface="+mn-cs"/>
                        </a:rPr>
                        <a:t>Milton Friedman </a:t>
                      </a:r>
                      <a:r>
                        <a:rPr lang="en-GB" sz="1600" kern="1200" baseline="0" dirty="0" smtClean="0">
                          <a:solidFill>
                            <a:schemeClr val="tx1"/>
                          </a:solidFill>
                          <a:effectLst/>
                          <a:latin typeface="Comic Sans MS" panose="030F0702030302020204" pitchFamily="66" charset="0"/>
                          <a:ea typeface="+mn-ea"/>
                          <a:cs typeface="+mn-cs"/>
                        </a:rPr>
                        <a:t>– Disregarding consequences is problematic for business, whose only responsibility is to shareholders to make a profit</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Concern for customers should only be to extent it</a:t>
                      </a:r>
                      <a:r>
                        <a:rPr lang="en-GB" sz="1600" kern="1200" baseline="0" dirty="0" smtClean="0">
                          <a:solidFill>
                            <a:schemeClr val="tx1"/>
                          </a:solidFill>
                          <a:effectLst/>
                          <a:latin typeface="Comic Sans MS" panose="030F0702030302020204" pitchFamily="66" charset="0"/>
                          <a:ea typeface="+mn-ea"/>
                          <a:cs typeface="+mn-cs"/>
                        </a:rPr>
                        <a:t> contributes to profit-making</a:t>
                      </a:r>
                    </a:p>
                    <a:p>
                      <a:pPr marL="285750" indent="-285750">
                        <a:buFont typeface="Arial" panose="020B0604020202020204" pitchFamily="34" charset="0"/>
                        <a:buChar char="•"/>
                      </a:pPr>
                      <a:r>
                        <a:rPr lang="en-GB" sz="1600" kern="1200" baseline="0" dirty="0" smtClean="0">
                          <a:solidFill>
                            <a:schemeClr val="tx1"/>
                          </a:solidFill>
                          <a:effectLst/>
                          <a:latin typeface="Comic Sans MS" panose="030F0702030302020204" pitchFamily="66" charset="0"/>
                          <a:ea typeface="+mn-ea"/>
                          <a:cs typeface="+mn-cs"/>
                        </a:rPr>
                        <a:t>Globalisation vehicle for expansion of consumerism and justified for sake of profits (</a:t>
                      </a:r>
                      <a:r>
                        <a:rPr lang="en-GB" sz="1600" b="1" kern="1200" baseline="0" dirty="0" smtClean="0">
                          <a:solidFill>
                            <a:schemeClr val="tx1"/>
                          </a:solidFill>
                          <a:effectLst/>
                          <a:latin typeface="Comic Sans MS" panose="030F0702030302020204" pitchFamily="66" charset="0"/>
                          <a:ea typeface="+mn-ea"/>
                          <a:cs typeface="+mn-cs"/>
                        </a:rPr>
                        <a:t>using them as a means to an end</a:t>
                      </a:r>
                      <a:r>
                        <a:rPr lang="en-GB" sz="1600" kern="1200" baseline="0" dirty="0" smtClean="0">
                          <a:solidFill>
                            <a:schemeClr val="tx1"/>
                          </a:solidFill>
                          <a:effectLst/>
                          <a:latin typeface="Comic Sans MS" panose="030F0702030302020204" pitchFamily="66" charset="0"/>
                          <a:ea typeface="+mn-ea"/>
                          <a:cs typeface="+mn-cs"/>
                        </a:rPr>
                        <a:t>)</a:t>
                      </a:r>
                    </a:p>
                  </a:txBody>
                  <a:tcPr/>
                </a:tc>
                <a:extLst>
                  <a:ext uri="{0D108BD9-81ED-4DB2-BD59-A6C34878D82A}">
                    <a16:rowId xmlns:a16="http://schemas.microsoft.com/office/drawing/2014/main" val="3120774046"/>
                  </a:ext>
                </a:extLst>
              </a:tr>
              <a:tr h="2834330">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UTILITARIANISM</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Principle of utility – measure pleasure and pain</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Consider utility of an action </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May support corporate social responsibility</a:t>
                      </a:r>
                      <a:r>
                        <a:rPr lang="en-GB" sz="1600" kern="1200" baseline="0" dirty="0" smtClean="0">
                          <a:solidFill>
                            <a:schemeClr val="tx1"/>
                          </a:solidFill>
                          <a:effectLst/>
                          <a:latin typeface="Comic Sans MS" panose="030F0702030302020204" pitchFamily="66" charset="0"/>
                          <a:ea typeface="+mn-ea"/>
                          <a:cs typeface="+mn-cs"/>
                        </a:rPr>
                        <a:t> as in most cases it would be more likely to produce pleasure for the maximum about of people (customers and wider society)</a:t>
                      </a:r>
                    </a:p>
                    <a:p>
                      <a:pPr marL="285750" indent="-285750">
                        <a:buFont typeface="Arial" panose="020B0604020202020204" pitchFamily="34" charset="0"/>
                        <a:buChar char="•"/>
                      </a:pPr>
                      <a:endParaRPr lang="en-GB" sz="1600" kern="1200" dirty="0" smtClean="0">
                        <a:solidFill>
                          <a:schemeClr val="tx1"/>
                        </a:solidFill>
                        <a:effectLst/>
                        <a:latin typeface="Comic Sans MS" panose="030F0702030302020204" pitchFamily="66" charset="0"/>
                        <a:ea typeface="+mn-ea"/>
                        <a:cs typeface="+mn-cs"/>
                      </a:endParaRPr>
                    </a:p>
                  </a:txBody>
                  <a:tcPr/>
                </a:tc>
                <a:tc>
                  <a:txBody>
                    <a:bodyPr/>
                    <a:lstStyle/>
                    <a:p>
                      <a:r>
                        <a:rPr lang="en-GB" sz="1600" dirty="0" smtClean="0">
                          <a:latin typeface="Comic Sans MS" panose="030F0702030302020204" pitchFamily="66" charset="0"/>
                        </a:rPr>
                        <a:t>PARAGRAPH 4: OBJECTIONS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smtClean="0">
                          <a:latin typeface="Comic Sans MS" panose="030F0702030302020204" pitchFamily="66" charset="0"/>
                        </a:rPr>
                        <a:t>Difficult to define utility</a:t>
                      </a:r>
                      <a:r>
                        <a:rPr lang="en-GB" sz="1600" baseline="0" dirty="0" smtClean="0">
                          <a:latin typeface="Comic Sans MS" panose="030F0702030302020204" pitchFamily="66" charset="0"/>
                        </a:rPr>
                        <a:t> </a:t>
                      </a:r>
                      <a:r>
                        <a:rPr lang="en-GB" sz="1600" dirty="0" smtClean="0">
                          <a:latin typeface="Comic Sans MS" panose="030F0702030302020204" pitchFamily="66" charset="0"/>
                        </a:rPr>
                        <a:t>i.e. one person’s pain is another person’s pleasure</a:t>
                      </a:r>
                    </a:p>
                    <a:p>
                      <a:pPr marL="285750" indent="-285750">
                        <a:buFont typeface="Arial" panose="020B0604020202020204" pitchFamily="34" charset="0"/>
                        <a:buChar char="•"/>
                      </a:pPr>
                      <a:r>
                        <a:rPr lang="en-GB" sz="1600" dirty="0" smtClean="0">
                          <a:latin typeface="Comic Sans MS" panose="030F0702030302020204" pitchFamily="66" charset="0"/>
                        </a:rPr>
                        <a:t>Considers consequences with </a:t>
                      </a:r>
                      <a:r>
                        <a:rPr lang="en-GB" sz="1600" b="1" dirty="0" smtClean="0">
                          <a:latin typeface="Comic Sans MS" panose="030F0702030302020204" pitchFamily="66" charset="0"/>
                        </a:rPr>
                        <a:t>disregard with means </a:t>
                      </a:r>
                      <a:r>
                        <a:rPr lang="en-GB" sz="1600" dirty="0" smtClean="0">
                          <a:latin typeface="Comic Sans MS" panose="030F0702030302020204" pitchFamily="66" charset="0"/>
                        </a:rPr>
                        <a:t>they are achieved – if acting irresponsibly</a:t>
                      </a:r>
                      <a:r>
                        <a:rPr lang="en-GB" sz="1600" baseline="0" dirty="0" smtClean="0">
                          <a:latin typeface="Comic Sans MS" panose="030F0702030302020204" pitchFamily="66" charset="0"/>
                        </a:rPr>
                        <a:t> would provide more pleasure than pain, utilitarian would justify acting irresponsibly.</a:t>
                      </a:r>
                      <a:endParaRPr lang="en-GB" sz="1600" dirty="0" smtClean="0">
                        <a:latin typeface="Comic Sans MS" panose="030F0702030302020204" pitchFamily="66"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472933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Metaethics</a:t>
            </a:r>
            <a:r>
              <a:rPr lang="en-GB" dirty="0"/>
              <a:t> </a:t>
            </a:r>
            <a:r>
              <a:rPr lang="en-GB" dirty="0" smtClean="0"/>
              <a:t>(A2) </a:t>
            </a:r>
            <a:r>
              <a:rPr lang="en-GB" dirty="0"/>
              <a:t>– Key Points</a:t>
            </a:r>
          </a:p>
        </p:txBody>
      </p:sp>
      <p:sp>
        <p:nvSpPr>
          <p:cNvPr id="3" name="Content Placeholder 2"/>
          <p:cNvSpPr>
            <a:spLocks noGrp="1"/>
          </p:cNvSpPr>
          <p:nvPr>
            <p:ph idx="1"/>
          </p:nvPr>
        </p:nvSpPr>
        <p:spPr/>
        <p:txBody>
          <a:bodyPr>
            <a:normAutofit fontScale="55000" lnSpcReduction="20000"/>
          </a:bodyPr>
          <a:lstStyle/>
          <a:p>
            <a:r>
              <a:rPr lang="en-GB" dirty="0" smtClean="0"/>
              <a:t>One theory will be mentioned in question, compare with other two</a:t>
            </a:r>
            <a:br>
              <a:rPr lang="en-GB" dirty="0" smtClean="0"/>
            </a:br>
            <a:endParaRPr lang="en-GB" dirty="0" smtClean="0"/>
          </a:p>
          <a:p>
            <a:r>
              <a:rPr lang="en-GB" dirty="0" smtClean="0"/>
              <a:t>Naturalism = there are </a:t>
            </a:r>
            <a:r>
              <a:rPr lang="en-GB" b="1" dirty="0" smtClean="0"/>
              <a:t>objective moral facts </a:t>
            </a:r>
            <a:r>
              <a:rPr lang="en-GB" dirty="0" smtClean="0"/>
              <a:t>which are part of the natural world, which can be grasped through reasoning or observation (Aquinas)</a:t>
            </a:r>
            <a:br>
              <a:rPr lang="en-GB" dirty="0" smtClean="0"/>
            </a:br>
            <a:endParaRPr lang="en-GB" dirty="0" smtClean="0"/>
          </a:p>
          <a:p>
            <a:r>
              <a:rPr lang="en-GB" dirty="0" smtClean="0"/>
              <a:t>Foot = we can recognise morality by observation e.g. Mr X is an 'excellent' teacher because I can observe his enthusiasm, deep subject knowledge etc. In same way, in virtuous person I can observe virtues of courage, generosity etc.</a:t>
            </a:r>
            <a:br>
              <a:rPr lang="en-GB" dirty="0" smtClean="0"/>
            </a:br>
            <a:endParaRPr lang="en-GB" dirty="0" smtClean="0"/>
          </a:p>
          <a:p>
            <a:r>
              <a:rPr lang="en-GB" dirty="0" smtClean="0"/>
              <a:t>PROBLEM = G.E. Moore's Naturalistic Fallacy</a:t>
            </a:r>
            <a:br>
              <a:rPr lang="en-GB" dirty="0" smtClean="0"/>
            </a:br>
            <a:endParaRPr lang="en-GB" dirty="0" smtClean="0"/>
          </a:p>
          <a:p>
            <a:r>
              <a:rPr lang="en-GB" dirty="0" smtClean="0"/>
              <a:t>Intuitionism: good is a 'simple notion' - yellow analogy - Ross: duties known through </a:t>
            </a:r>
            <a:r>
              <a:rPr lang="en-GB" dirty="0" err="1" smtClean="0"/>
              <a:t>intution</a:t>
            </a:r>
            <a:r>
              <a:rPr lang="en-GB" dirty="0" smtClean="0"/>
              <a:t/>
            </a:r>
            <a:br>
              <a:rPr lang="en-GB" dirty="0" smtClean="0"/>
            </a:br>
            <a:endParaRPr lang="en-GB" dirty="0" smtClean="0"/>
          </a:p>
          <a:p>
            <a:r>
              <a:rPr lang="en-GB" dirty="0" smtClean="0"/>
              <a:t>PROBLEM: people have different moral intuitions e.g. abortion - impossible to distinguish</a:t>
            </a:r>
            <a:br>
              <a:rPr lang="en-GB" dirty="0" smtClean="0"/>
            </a:br>
            <a:endParaRPr lang="en-GB" dirty="0" smtClean="0"/>
          </a:p>
          <a:p>
            <a:r>
              <a:rPr lang="en-GB" dirty="0" smtClean="0"/>
              <a:t>Emotivism = </a:t>
            </a:r>
            <a:r>
              <a:rPr lang="en-GB" dirty="0" err="1" smtClean="0"/>
              <a:t>A.J.Ayer's</a:t>
            </a:r>
            <a:r>
              <a:rPr lang="en-GB" dirty="0" smtClean="0"/>
              <a:t> Boo-Hoorah Theory ... Development - Stevenson Prescriptivism </a:t>
            </a:r>
            <a:br>
              <a:rPr lang="en-GB" dirty="0" smtClean="0"/>
            </a:br>
            <a:endParaRPr lang="en-GB" dirty="0" smtClean="0"/>
          </a:p>
          <a:p>
            <a:r>
              <a:rPr lang="en-GB" dirty="0" smtClean="0"/>
              <a:t>PROBLEM: moral statements do appeal to reason (e.g. murder is wrong because it's causing harm/pain... goes against principle that life is sacred etc.)</a:t>
            </a:r>
          </a:p>
        </p:txBody>
      </p:sp>
    </p:spTree>
    <p:extLst>
      <p:ext uri="{BB962C8B-B14F-4D97-AF65-F5344CB8AC3E}">
        <p14:creationId xmlns:p14="http://schemas.microsoft.com/office/powerpoint/2010/main" val="684354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
            <a:ext cx="12192000" cy="157018"/>
          </a:xfrm>
          <a:solidFill>
            <a:schemeClr val="bg2">
              <a:lumMod val="9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METAETHICS</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77771472"/>
              </p:ext>
            </p:extLst>
          </p:nvPr>
        </p:nvGraphicFramePr>
        <p:xfrm>
          <a:off x="0" y="175493"/>
          <a:ext cx="12192000" cy="64617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0">
                <a:tc>
                  <a:txBody>
                    <a:bodyPr/>
                    <a:lstStyle/>
                    <a:p>
                      <a:r>
                        <a:rPr lang="en-GB" sz="1400" dirty="0" smtClean="0">
                          <a:latin typeface="Bahnschrift SemiLight SemiConde" panose="020B0502040204020203" pitchFamily="34" charset="0"/>
                        </a:rPr>
                        <a:t>PARAGRAPH 1:</a:t>
                      </a:r>
                      <a:r>
                        <a:rPr lang="en-GB" sz="1400" baseline="0" dirty="0" smtClean="0">
                          <a:latin typeface="Bahnschrift SemiLight SemiConde" panose="020B0502040204020203" pitchFamily="34" charset="0"/>
                        </a:rPr>
                        <a:t> </a:t>
                      </a:r>
                      <a:r>
                        <a:rPr lang="en-GB" sz="1400" dirty="0" smtClean="0">
                          <a:latin typeface="Bahnschrift SemiLight SemiConde" panose="020B0502040204020203" pitchFamily="34" charset="0"/>
                        </a:rPr>
                        <a:t>NATURALISM (cognitivist)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Bradley in ETHICAL NATURALISM argues that good is an absolute, observable fact of the world</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This implies that good has a resolute meaning as it influences how we should behave, given our place in the world. </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Normative ethical theories that are naturalistic include utilitarianism, which identify the good as pleasure and natural law theory, which would identify the good with the fulfilment of an observable telos.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Foot: uses example from Memoirs of a Revolutionary to illustrate how good is something fixed and meaningful – a person who promises not to photograph a tribe is following a ‘fixed’ moral duty, not relative to the people concerned.</a:t>
                      </a:r>
                    </a:p>
                  </a:txBody>
                  <a:tcPr/>
                </a:tc>
                <a:tc>
                  <a:txBody>
                    <a:bodyPr/>
                    <a:lstStyle/>
                    <a:p>
                      <a:r>
                        <a:rPr lang="en-GB" sz="1400" dirty="0" smtClean="0">
                          <a:latin typeface="Bahnschrift SemiLight SemiConde" panose="020B0502040204020203" pitchFamily="34" charset="0"/>
                        </a:rPr>
                        <a:t>PARAGRAPH 2:</a:t>
                      </a:r>
                      <a:r>
                        <a:rPr lang="en-GB" sz="1400" kern="1200" baseline="0" dirty="0" smtClean="0">
                          <a:solidFill>
                            <a:schemeClr val="tx1"/>
                          </a:solidFill>
                          <a:effectLst/>
                          <a:latin typeface="Bahnschrift SemiLight SemiConde" panose="020B0502040204020203" pitchFamily="34" charset="0"/>
                          <a:ea typeface="+mn-ea"/>
                          <a:cs typeface="+mn-cs"/>
                        </a:rPr>
                        <a:t> EVALUATION</a:t>
                      </a:r>
                      <a:endParaRPr lang="en-GB" sz="1400" kern="1200" dirty="0" smtClean="0">
                        <a:solidFill>
                          <a:schemeClr val="tx1"/>
                        </a:solidFill>
                        <a:effectLst/>
                        <a:latin typeface="Bahnschrift SemiLight SemiConde" panose="020B0502040204020203" pitchFamily="34" charset="0"/>
                        <a:ea typeface="+mn-ea"/>
                        <a:cs typeface="+mn-cs"/>
                      </a:endParaRP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G.E. Moore is an intuitionist who criticises Naturalism with the Naturalistic Fallacy.</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This is based on Hume’s ‘Is-Ought Gap’.</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You cannot derive an ought (a value statement) from an is (fact). For example, it may be true that giving to charity produces pleasure, but it does not mean I ought to give to charity.</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RESPONSE: This is not a fallacy but a missing premise argument. It remains possible for an advocate of naturalism to supply the missing premise and explain the movement from a value statement to a factual statement.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THESIS: Therefore, goodness is meaningful.</a:t>
                      </a:r>
                    </a:p>
                  </a:txBody>
                  <a:tcPr/>
                </a:tc>
                <a:extLst>
                  <a:ext uri="{0D108BD9-81ED-4DB2-BD59-A6C34878D82A}">
                    <a16:rowId xmlns:a16="http://schemas.microsoft.com/office/drawing/2014/main" val="3120774046"/>
                  </a:ext>
                </a:extLst>
              </a:tr>
              <a:tr h="0">
                <a:tc>
                  <a:txBody>
                    <a:bodyPr/>
                    <a:lstStyle/>
                    <a:p>
                      <a:r>
                        <a:rPr lang="en-GB" sz="1400" dirty="0" smtClean="0">
                          <a:latin typeface="Bahnschrift SemiLight SemiConde" panose="020B0502040204020203" pitchFamily="34" charset="0"/>
                        </a:rPr>
                        <a:t>PARAGRAPH</a:t>
                      </a:r>
                      <a:r>
                        <a:rPr lang="en-GB" sz="1400" baseline="0" dirty="0" smtClean="0">
                          <a:latin typeface="Bahnschrift SemiLight SemiConde" panose="020B0502040204020203" pitchFamily="34" charset="0"/>
                        </a:rPr>
                        <a:t> 3: INTUITIONISM </a:t>
                      </a:r>
                      <a:r>
                        <a:rPr lang="en-GB" sz="1400" dirty="0" smtClean="0">
                          <a:latin typeface="Bahnschrift SemiLight SemiConde" panose="020B0502040204020203" pitchFamily="34" charset="0"/>
                        </a:rPr>
                        <a:t>(cognitivist)</a:t>
                      </a:r>
                      <a:endParaRPr lang="en-GB" sz="1400" baseline="0" dirty="0" smtClean="0">
                        <a:latin typeface="Bahnschrift SemiLight SemiConde" panose="020B0502040204020203" pitchFamily="34" charset="0"/>
                      </a:endParaRP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Good is unanalysable and cannot be defined: “Good is good, and that is the end of the matter”.</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Yellow analogy “We know what ‘yellow’ is and can recognise it whenever it is seen, but we cannot actually define yellow. In the same way, we know what good is but we cannot actually define it.”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We’ll recognise an action if it’s right simply by intuition. Associated with deontological ethics.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W.D. Ross (deontologist) – claimed prima facie (first sight) duties were right.</a:t>
                      </a:r>
                    </a:p>
                  </a:txBody>
                  <a:tcPr/>
                </a:tc>
                <a:tc>
                  <a:txBody>
                    <a:bodyPr/>
                    <a:lstStyle/>
                    <a:p>
                      <a:r>
                        <a:rPr lang="en-GB" sz="1400" dirty="0" smtClean="0">
                          <a:latin typeface="Bahnschrift SemiLight SemiConde" panose="020B0502040204020203" pitchFamily="34" charset="0"/>
                        </a:rPr>
                        <a:t>PARAGRAPH 4: EVALUATION</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Appeals to human nature – we do use intuition to decide right from wrong</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Avoids complex debate as to what good is – because we cannot define it.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WEAKNESS: Peoples’ intuitions differ. Nietzsche, using Moore's 'yellow' analogy, argued that one person may see good as one thing whereas one may see good as another: "ethical </a:t>
                      </a:r>
                      <a:r>
                        <a:rPr lang="en-GB" sz="1400" kern="1200" dirty="0" err="1" smtClean="0">
                          <a:solidFill>
                            <a:schemeClr val="tx1"/>
                          </a:solidFill>
                          <a:effectLst/>
                          <a:latin typeface="Bahnschrift SemiLight SemiConde" panose="020B0502040204020203" pitchFamily="34" charset="0"/>
                          <a:ea typeface="+mn-ea"/>
                          <a:cs typeface="+mn-cs"/>
                        </a:rPr>
                        <a:t>colourblindness</a:t>
                      </a:r>
                      <a:r>
                        <a:rPr lang="en-GB" sz="1400" kern="1200" dirty="0" smtClean="0">
                          <a:solidFill>
                            <a:schemeClr val="tx1"/>
                          </a:solidFill>
                          <a:effectLst/>
                          <a:latin typeface="Bahnschrift SemiLight SemiConde" panose="020B0502040204020203" pitchFamily="34" charset="0"/>
                          <a:ea typeface="+mn-ea"/>
                          <a:cs typeface="+mn-cs"/>
                        </a:rPr>
                        <a:t>". E.g. different intuitions on abortion</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WEAKNESS/THESIS: normative ethics would argue that 'good' can be defined e.g. either pleasure or fulfilling telos. </a:t>
                      </a:r>
                    </a:p>
                  </a:txBody>
                  <a:tcPr/>
                </a:tc>
                <a:extLst>
                  <a:ext uri="{0D108BD9-81ED-4DB2-BD59-A6C34878D82A}">
                    <a16:rowId xmlns:a16="http://schemas.microsoft.com/office/drawing/2014/main" val="872730258"/>
                  </a:ext>
                </a:extLst>
              </a:tr>
              <a:tr h="1629973">
                <a:tc>
                  <a:txBody>
                    <a:bodyPr/>
                    <a:lstStyle/>
                    <a:p>
                      <a:pPr marL="0" indent="0">
                        <a:buFont typeface="Arial" panose="020B0604020202020204" pitchFamily="34" charset="0"/>
                        <a:buNone/>
                      </a:pPr>
                      <a:r>
                        <a:rPr lang="en-GB" sz="1400" kern="1200" dirty="0" smtClean="0">
                          <a:solidFill>
                            <a:schemeClr val="tx1"/>
                          </a:solidFill>
                          <a:effectLst/>
                          <a:latin typeface="Bahnschrift SemiLight SemiConde" panose="020B0502040204020203" pitchFamily="34" charset="0"/>
                          <a:ea typeface="+mn-ea"/>
                          <a:cs typeface="+mn-cs"/>
                        </a:rPr>
                        <a:t>PARAGRAPH</a:t>
                      </a:r>
                      <a:r>
                        <a:rPr lang="en-GB" sz="1400" kern="1200" baseline="0" dirty="0" smtClean="0">
                          <a:solidFill>
                            <a:schemeClr val="tx1"/>
                          </a:solidFill>
                          <a:effectLst/>
                          <a:latin typeface="Bahnschrift SemiLight SemiConde" panose="020B0502040204020203" pitchFamily="34" charset="0"/>
                          <a:ea typeface="+mn-ea"/>
                          <a:cs typeface="+mn-cs"/>
                        </a:rPr>
                        <a:t> 5: EMOTIVISM (non-cognitivist)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A.J. Ayer: Three kinds of judgements: logical (analytical), factual (synthetic) and moral judgements.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Meaningful statement = one that can be verified i.e. analytical and synthetic</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Moral statements = emotional utterances and unverifiable therefore meaningless</a:t>
                      </a:r>
                    </a:p>
                  </a:txBody>
                  <a:tcPr/>
                </a:tc>
                <a:tc>
                  <a:txBody>
                    <a:bodyPr/>
                    <a:lstStyle/>
                    <a:p>
                      <a:r>
                        <a:rPr lang="en-GB" sz="1400" dirty="0" smtClean="0">
                          <a:latin typeface="Bahnschrift SemiLight SemiConde" panose="020B0502040204020203" pitchFamily="34" charset="0"/>
                        </a:rPr>
                        <a:t>PARAGRAPH 6: OBJECTIONS</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1: challenges ‘emotive meaning’ – things that make moral utterances a guide is not dependent on whether they are factual or descriptive but their importance rests on the people around them cf. virtues – ‘BRAVERY IS GOOD’ IS MEANINGFUL BECAUSE OF THE IMPORTANCE TO THE PEOPLE IN THE SOCIETY</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2: Stevenson fails to explain how moral views are formed in the first place</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3: it does not give any help in explaining how we can distinguish the feelings and attitudes that are moral from other feelings and attitudes which we might have.</a:t>
                      </a:r>
                    </a:p>
                  </a:txBody>
                  <a:tcPr/>
                </a:tc>
                <a:extLst>
                  <a:ext uri="{0D108BD9-81ED-4DB2-BD59-A6C34878D82A}">
                    <a16:rowId xmlns:a16="http://schemas.microsoft.com/office/drawing/2014/main" val="3747136540"/>
                  </a:ext>
                </a:extLst>
              </a:tr>
            </a:tbl>
          </a:graphicData>
        </a:graphic>
      </p:graphicFrame>
    </p:spTree>
    <p:extLst>
      <p:ext uri="{BB962C8B-B14F-4D97-AF65-F5344CB8AC3E}">
        <p14:creationId xmlns:p14="http://schemas.microsoft.com/office/powerpoint/2010/main" val="599284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Conscience (A2) – Key Points</a:t>
            </a:r>
          </a:p>
        </p:txBody>
      </p:sp>
      <p:sp>
        <p:nvSpPr>
          <p:cNvPr id="5" name="Content Placeholder 4"/>
          <p:cNvSpPr>
            <a:spLocks noGrp="1"/>
          </p:cNvSpPr>
          <p:nvPr>
            <p:ph idx="1"/>
          </p:nvPr>
        </p:nvSpPr>
        <p:spPr/>
        <p:txBody>
          <a:bodyPr>
            <a:normAutofit fontScale="92500" lnSpcReduction="20000"/>
          </a:bodyPr>
          <a:lstStyle/>
          <a:p>
            <a:r>
              <a:rPr lang="en-GB" dirty="0" smtClean="0"/>
              <a:t>Augustine </a:t>
            </a:r>
            <a:r>
              <a:rPr lang="en-GB" dirty="0"/>
              <a:t>= conscience is the voice of God = problem= how can you explain differences between people and how an individual's conscience can change over time</a:t>
            </a:r>
            <a:br>
              <a:rPr lang="en-GB" dirty="0"/>
            </a:br>
            <a:endParaRPr lang="en-GB" dirty="0"/>
          </a:p>
          <a:p>
            <a:r>
              <a:rPr lang="en-GB" dirty="0"/>
              <a:t>Aquinas = strength over Augustine = conscience depends on reasoning (ratio) = if dictate of conscience is faulty then conscience will be faulty too = strength - conscience helps us understand objective moral truths (</a:t>
            </a:r>
            <a:r>
              <a:rPr lang="en-GB" dirty="0" err="1"/>
              <a:t>synderesis</a:t>
            </a:r>
            <a:r>
              <a:rPr lang="en-GB" dirty="0"/>
              <a:t> = do good and avoid evil) HOWEVER Aquinas says we must always follow our conscience = problem - why should we follow an erring conscience? = RESPONSE - faulty conscience can be corrected with prudence</a:t>
            </a:r>
          </a:p>
          <a:p>
            <a:r>
              <a:rPr lang="en-GB" dirty="0"/>
              <a:t>Freud = conscience is judging function of superego = superego derives its content from UPBRINGING = objection - it cannot be an objective guide to morality, discounts relationship between God and </a:t>
            </a:r>
            <a:r>
              <a:rPr lang="en-GB" dirty="0" smtClean="0"/>
              <a:t>conscience</a:t>
            </a:r>
            <a:endParaRPr lang="en-GB" dirty="0"/>
          </a:p>
        </p:txBody>
      </p:sp>
    </p:spTree>
    <p:extLst>
      <p:ext uri="{BB962C8B-B14F-4D97-AF65-F5344CB8AC3E}">
        <p14:creationId xmlns:p14="http://schemas.microsoft.com/office/powerpoint/2010/main" val="1929954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Conscience 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9994029"/>
              </p:ext>
            </p:extLst>
          </p:nvPr>
        </p:nvGraphicFramePr>
        <p:xfrm>
          <a:off x="0" y="1414145"/>
          <a:ext cx="12192001" cy="3657600"/>
        </p:xfrm>
        <a:graphic>
          <a:graphicData uri="http://schemas.openxmlformats.org/drawingml/2006/table">
            <a:tbl>
              <a:tblPr firstRow="1" bandRow="1">
                <a:tableStyleId>{69012ECD-51FC-41F1-AA8D-1B2483CD663E}</a:tableStyleId>
              </a:tblPr>
              <a:tblGrid>
                <a:gridCol w="972767">
                  <a:extLst>
                    <a:ext uri="{9D8B030D-6E8A-4147-A177-3AD203B41FA5}">
                      <a16:colId xmlns:a16="http://schemas.microsoft.com/office/drawing/2014/main" val="20000"/>
                    </a:ext>
                  </a:extLst>
                </a:gridCol>
                <a:gridCol w="1848256">
                  <a:extLst>
                    <a:ext uri="{9D8B030D-6E8A-4147-A177-3AD203B41FA5}">
                      <a16:colId xmlns:a16="http://schemas.microsoft.com/office/drawing/2014/main" val="20001"/>
                    </a:ext>
                  </a:extLst>
                </a:gridCol>
                <a:gridCol w="1718553">
                  <a:extLst>
                    <a:ext uri="{9D8B030D-6E8A-4147-A177-3AD203B41FA5}">
                      <a16:colId xmlns:a16="http://schemas.microsoft.com/office/drawing/2014/main" val="20002"/>
                    </a:ext>
                  </a:extLst>
                </a:gridCol>
                <a:gridCol w="2853446">
                  <a:extLst>
                    <a:ext uri="{9D8B030D-6E8A-4147-A177-3AD203B41FA5}">
                      <a16:colId xmlns:a16="http://schemas.microsoft.com/office/drawing/2014/main" val="20003"/>
                    </a:ext>
                  </a:extLst>
                </a:gridCol>
                <a:gridCol w="4798979">
                  <a:extLst>
                    <a:ext uri="{9D8B030D-6E8A-4147-A177-3AD203B41FA5}">
                      <a16:colId xmlns:a16="http://schemas.microsoft.com/office/drawing/2014/main" val="20004"/>
                    </a:ext>
                  </a:extLst>
                </a:gridCol>
              </a:tblGrid>
              <a:tr h="250386">
                <a:tc>
                  <a:txBody>
                    <a:bodyPr/>
                    <a:lstStyle/>
                    <a:p>
                      <a:r>
                        <a:rPr lang="en-GB" sz="1200" dirty="0" smtClean="0"/>
                        <a:t>Thinker</a:t>
                      </a:r>
                      <a:endParaRPr lang="en-GB" sz="1200" dirty="0"/>
                    </a:p>
                  </a:txBody>
                  <a:tcPr/>
                </a:tc>
                <a:tc>
                  <a:txBody>
                    <a:bodyPr/>
                    <a:lstStyle/>
                    <a:p>
                      <a:r>
                        <a:rPr lang="en-GB" sz="1200" dirty="0" smtClean="0"/>
                        <a:t>Conscience as ...</a:t>
                      </a:r>
                      <a:endParaRPr lang="en-GB" sz="1200" dirty="0"/>
                    </a:p>
                  </a:txBody>
                  <a:tcPr/>
                </a:tc>
                <a:tc>
                  <a:txBody>
                    <a:bodyPr/>
                    <a:lstStyle/>
                    <a:p>
                      <a:r>
                        <a:rPr lang="en-GB" sz="1200" dirty="0" smtClean="0"/>
                        <a:t>Fallibility</a:t>
                      </a:r>
                      <a:endParaRPr lang="en-GB" sz="1200" dirty="0"/>
                    </a:p>
                  </a:txBody>
                  <a:tcPr/>
                </a:tc>
                <a:tc>
                  <a:txBody>
                    <a:bodyPr/>
                    <a:lstStyle/>
                    <a:p>
                      <a:r>
                        <a:rPr lang="en-GB" sz="1200" dirty="0" smtClean="0"/>
                        <a:t>Strengths</a:t>
                      </a:r>
                      <a:endParaRPr lang="en-GB" sz="1200" dirty="0"/>
                    </a:p>
                  </a:txBody>
                  <a:tcPr/>
                </a:tc>
                <a:tc>
                  <a:txBody>
                    <a:bodyPr/>
                    <a:lstStyle/>
                    <a:p>
                      <a:r>
                        <a:rPr lang="en-GB" sz="1200" dirty="0" smtClean="0"/>
                        <a:t>Weaknesses</a:t>
                      </a:r>
                      <a:endParaRPr lang="en-GB" sz="1200" dirty="0"/>
                    </a:p>
                  </a:txBody>
                  <a:tcPr/>
                </a:tc>
                <a:extLst>
                  <a:ext uri="{0D108BD9-81ED-4DB2-BD59-A6C34878D82A}">
                    <a16:rowId xmlns:a16="http://schemas.microsoft.com/office/drawing/2014/main" val="10000"/>
                  </a:ext>
                </a:extLst>
              </a:tr>
              <a:tr h="0">
                <a:tc>
                  <a:txBody>
                    <a:bodyPr/>
                    <a:lstStyle/>
                    <a:p>
                      <a:r>
                        <a:rPr lang="en-GB" sz="1200" dirty="0" smtClean="0"/>
                        <a:t>Augustine</a:t>
                      </a:r>
                    </a:p>
                    <a:p>
                      <a:r>
                        <a:rPr lang="en-GB" sz="1200" dirty="0" smtClean="0"/>
                        <a:t>+</a:t>
                      </a:r>
                    </a:p>
                    <a:p>
                      <a:r>
                        <a:rPr lang="en-GB" sz="1200" dirty="0" smtClean="0"/>
                        <a:t>Newman</a:t>
                      </a:r>
                      <a:endParaRPr lang="en-GB" sz="1200" dirty="0"/>
                    </a:p>
                  </a:txBody>
                  <a:tcPr/>
                </a:tc>
                <a:tc>
                  <a:txBody>
                    <a:bodyPr/>
                    <a:lstStyle/>
                    <a:p>
                      <a:r>
                        <a:rPr lang="en-GB" sz="1200" dirty="0" smtClean="0"/>
                        <a:t>Voice of God</a:t>
                      </a:r>
                      <a:endParaRPr lang="en-GB" sz="1200" dirty="0"/>
                    </a:p>
                  </a:txBody>
                  <a:tcPr/>
                </a:tc>
                <a:tc>
                  <a:txBody>
                    <a:bodyPr/>
                    <a:lstStyle/>
                    <a:p>
                      <a:r>
                        <a:rPr lang="en-GB" sz="1200" dirty="0" smtClean="0"/>
                        <a:t>Infallible</a:t>
                      </a:r>
                      <a:endParaRPr lang="en-GB" sz="1200" dirty="0"/>
                    </a:p>
                  </a:txBody>
                  <a:tcPr/>
                </a:tc>
                <a:tc>
                  <a:txBody>
                    <a:bodyPr/>
                    <a:lstStyle/>
                    <a:p>
                      <a:pPr>
                        <a:buFont typeface="Arial" pitchFamily="34" charset="0"/>
                        <a:buChar char="•"/>
                      </a:pPr>
                      <a:r>
                        <a:rPr lang="en-GB" sz="1200" dirty="0" smtClean="0"/>
                        <a:t>Positive view of conscience: </a:t>
                      </a:r>
                      <a:r>
                        <a:rPr lang="en-GB" sz="1200" baseline="0" dirty="0" smtClean="0"/>
                        <a:t>objective guide to morality</a:t>
                      </a:r>
                      <a:endParaRPr lang="en-GB" sz="1200" dirty="0"/>
                    </a:p>
                  </a:txBody>
                  <a:tcPr/>
                </a:tc>
                <a:tc>
                  <a:txBody>
                    <a:bodyPr/>
                    <a:lstStyle/>
                    <a:p>
                      <a:pPr>
                        <a:buFont typeface="Arial" pitchFamily="34" charset="0"/>
                        <a:buChar char="•"/>
                      </a:pPr>
                      <a:r>
                        <a:rPr lang="en-GB" sz="1200" b="1" dirty="0" smtClean="0"/>
                        <a:t>Objection</a:t>
                      </a:r>
                      <a:r>
                        <a:rPr lang="en-GB" sz="1200" dirty="0" smtClean="0"/>
                        <a:t>:</a:t>
                      </a:r>
                      <a:r>
                        <a:rPr lang="en-GB" sz="1200" baseline="0" dirty="0" smtClean="0"/>
                        <a:t> </a:t>
                      </a:r>
                      <a:r>
                        <a:rPr lang="en-GB" sz="1200" dirty="0" smtClean="0"/>
                        <a:t>Descriptive but not</a:t>
                      </a:r>
                      <a:r>
                        <a:rPr lang="en-GB" sz="1200" baseline="0" dirty="0" smtClean="0"/>
                        <a:t> prescriptive. Tells us what conscience is (i.e. voice of God) but not what we should do.</a:t>
                      </a:r>
                      <a:endParaRPr lang="en-GB" sz="1200" b="0" baseline="0" dirty="0" smtClean="0"/>
                    </a:p>
                  </a:txBody>
                  <a:tcPr/>
                </a:tc>
                <a:extLst>
                  <a:ext uri="{0D108BD9-81ED-4DB2-BD59-A6C34878D82A}">
                    <a16:rowId xmlns:a16="http://schemas.microsoft.com/office/drawing/2014/main" val="10001"/>
                  </a:ext>
                </a:extLst>
              </a:tr>
              <a:tr h="429895">
                <a:tc>
                  <a:txBody>
                    <a:bodyPr/>
                    <a:lstStyle/>
                    <a:p>
                      <a:r>
                        <a:rPr lang="en-GB" sz="1200" dirty="0" smtClean="0"/>
                        <a:t>Aquinas</a:t>
                      </a:r>
                      <a:endParaRPr lang="en-GB" sz="1200" dirty="0"/>
                    </a:p>
                  </a:txBody>
                  <a:tcPr/>
                </a:tc>
                <a:tc>
                  <a:txBody>
                    <a:bodyPr/>
                    <a:lstStyle/>
                    <a:p>
                      <a:r>
                        <a:rPr lang="en-GB" sz="1200" dirty="0" smtClean="0"/>
                        <a:t>Judging a case in light of </a:t>
                      </a:r>
                      <a:r>
                        <a:rPr lang="en-GB" sz="1200" dirty="0" err="1" smtClean="0"/>
                        <a:t>synderesis</a:t>
                      </a:r>
                      <a:endParaRPr lang="en-GB" sz="1200" dirty="0"/>
                    </a:p>
                  </a:txBody>
                  <a:tcPr/>
                </a:tc>
                <a:tc>
                  <a:txBody>
                    <a:bodyPr/>
                    <a:lstStyle/>
                    <a:p>
                      <a:r>
                        <a:rPr lang="en-GB" sz="1200" dirty="0" smtClean="0"/>
                        <a:t>Conscience = fallible,</a:t>
                      </a:r>
                      <a:r>
                        <a:rPr lang="en-GB" sz="1200" baseline="0" dirty="0" smtClean="0"/>
                        <a:t> but one must still follow it</a:t>
                      </a:r>
                      <a:endParaRPr lang="en-GB" sz="1200" dirty="0" smtClean="0"/>
                    </a:p>
                    <a:p>
                      <a:r>
                        <a:rPr lang="en-GB" sz="1200" dirty="0" err="1" smtClean="0"/>
                        <a:t>Synderesis</a:t>
                      </a:r>
                      <a:r>
                        <a:rPr lang="en-GB" sz="1200" baseline="0" dirty="0" smtClean="0"/>
                        <a:t> = infallible</a:t>
                      </a:r>
                      <a:endParaRPr lang="en-GB" sz="1200" dirty="0"/>
                    </a:p>
                  </a:txBody>
                  <a:tcPr/>
                </a:tc>
                <a:tc>
                  <a:txBody>
                    <a:bodyPr/>
                    <a:lstStyle/>
                    <a:p>
                      <a:pPr>
                        <a:buFont typeface="Arial" pitchFamily="34" charset="0"/>
                        <a:buChar char="•"/>
                      </a:pPr>
                      <a:r>
                        <a:rPr lang="en-GB" sz="1200" baseline="0" dirty="0" smtClean="0"/>
                        <a:t>If conscience is the ethical judgement explains why it can be mistaken if principles are wrong.</a:t>
                      </a:r>
                      <a:endParaRPr lang="en-GB" sz="1200" dirty="0"/>
                    </a:p>
                  </a:txBody>
                  <a:tcPr/>
                </a:tc>
                <a:tc>
                  <a:txBody>
                    <a:bodyPr/>
                    <a:lstStyle/>
                    <a:p>
                      <a:pPr>
                        <a:buFont typeface="Arial" pitchFamily="34" charset="0"/>
                        <a:buChar char="•"/>
                      </a:pPr>
                      <a:r>
                        <a:rPr lang="en-GB" sz="1200" b="1" dirty="0" smtClean="0"/>
                        <a:t>Objection</a:t>
                      </a:r>
                      <a:r>
                        <a:rPr lang="en-GB" sz="1200" dirty="0" smtClean="0"/>
                        <a:t>: If conscience fallible why should we should follow it?</a:t>
                      </a:r>
                    </a:p>
                    <a:p>
                      <a:pPr>
                        <a:buFont typeface="Arial" pitchFamily="34" charset="0"/>
                        <a:buNone/>
                      </a:pPr>
                      <a:r>
                        <a:rPr lang="en-GB" sz="1200" dirty="0" smtClean="0"/>
                        <a:t>&gt;</a:t>
                      </a:r>
                      <a:r>
                        <a:rPr lang="en-GB" sz="1200" b="1" dirty="0" smtClean="0"/>
                        <a:t>Counter</a:t>
                      </a:r>
                      <a:r>
                        <a:rPr lang="en-GB" sz="1200" dirty="0" smtClean="0"/>
                        <a:t>:</a:t>
                      </a:r>
                      <a:r>
                        <a:rPr lang="en-GB" sz="1200" baseline="0" dirty="0" smtClean="0"/>
                        <a:t> We must develop prudence to correct an erring conscience</a:t>
                      </a:r>
                      <a:endParaRPr lang="en-GB" sz="1200" dirty="0" smtClean="0"/>
                    </a:p>
                    <a:p>
                      <a:pPr>
                        <a:buFont typeface="Arial" pitchFamily="34" charset="0"/>
                        <a:buChar char="•"/>
                      </a:pPr>
                      <a:r>
                        <a:rPr lang="en-GB" sz="1200" b="1" dirty="0" smtClean="0"/>
                        <a:t>Objection</a:t>
                      </a:r>
                      <a:r>
                        <a:rPr lang="en-GB" sz="1200" dirty="0" smtClean="0"/>
                        <a:t>:</a:t>
                      </a:r>
                      <a:r>
                        <a:rPr lang="en-GB" sz="1200" baseline="0" dirty="0" smtClean="0"/>
                        <a:t> If </a:t>
                      </a:r>
                      <a:r>
                        <a:rPr lang="en-GB" sz="1200" baseline="0" dirty="0" err="1" smtClean="0"/>
                        <a:t>synderesis</a:t>
                      </a:r>
                      <a:r>
                        <a:rPr lang="en-GB" sz="1200" baseline="0" dirty="0" smtClean="0"/>
                        <a:t> infallible </a:t>
                      </a:r>
                      <a:r>
                        <a:rPr lang="en-GB" sz="1200" dirty="0" smtClean="0"/>
                        <a:t>,</a:t>
                      </a:r>
                      <a:r>
                        <a:rPr lang="en-GB" sz="1200" baseline="0" dirty="0" smtClean="0"/>
                        <a:t> then all human beings would have same moral awareness. But different individual’s consciences vary. </a:t>
                      </a:r>
                      <a:r>
                        <a:rPr lang="en-GB" sz="1200" kern="1200" dirty="0" smtClean="0"/>
                        <a:t>What one individual finds permissible, another finds forbidden.</a:t>
                      </a:r>
                      <a:br>
                        <a:rPr lang="en-GB" sz="1200" kern="1200" dirty="0" smtClean="0"/>
                      </a:br>
                      <a:r>
                        <a:rPr lang="en-GB" sz="1200" kern="1200" dirty="0" smtClean="0"/>
                        <a:t>&gt;</a:t>
                      </a:r>
                      <a:r>
                        <a:rPr lang="en-GB" sz="1200" b="1" baseline="0" dirty="0" smtClean="0"/>
                        <a:t>Counter</a:t>
                      </a:r>
                      <a:r>
                        <a:rPr lang="en-GB" sz="1200" baseline="0" dirty="0" smtClean="0"/>
                        <a:t>: The principles of </a:t>
                      </a:r>
                      <a:r>
                        <a:rPr lang="en-GB" sz="1200" baseline="0" dirty="0" err="1" smtClean="0"/>
                        <a:t>synderesis</a:t>
                      </a:r>
                      <a:r>
                        <a:rPr lang="en-GB" sz="1200" baseline="0" dirty="0" smtClean="0"/>
                        <a:t> are very general that do not endorse any particular ethical theory e.g. </a:t>
                      </a:r>
                      <a:r>
                        <a:rPr lang="en-GB" sz="1200" kern="1200" dirty="0" smtClean="0"/>
                        <a:t>one must live according to reason</a:t>
                      </a:r>
                    </a:p>
                    <a:p>
                      <a:pPr>
                        <a:buFont typeface="Arial" pitchFamily="34" charset="0"/>
                        <a:buChar char="•"/>
                      </a:pPr>
                      <a:r>
                        <a:rPr lang="en-GB" sz="1200" b="1" kern="1200" dirty="0" smtClean="0"/>
                        <a:t>Objection</a:t>
                      </a:r>
                      <a:r>
                        <a:rPr lang="en-GB" sz="1200" kern="1200" dirty="0" smtClean="0"/>
                        <a:t>: Some Christians might argue Aquinas’ rationalistic approach does not consider revelation</a:t>
                      </a:r>
                      <a:r>
                        <a:rPr lang="en-GB" sz="1200" kern="1200" baseline="0" dirty="0" smtClean="0"/>
                        <a:t> that comes directly from God</a:t>
                      </a:r>
                      <a:endParaRPr lang="en-GB" sz="1200" dirty="0"/>
                    </a:p>
                  </a:txBody>
                  <a:tcPr/>
                </a:tc>
                <a:extLst>
                  <a:ext uri="{0D108BD9-81ED-4DB2-BD59-A6C34878D82A}">
                    <a16:rowId xmlns:a16="http://schemas.microsoft.com/office/drawing/2014/main" val="10002"/>
                  </a:ext>
                </a:extLst>
              </a:tr>
              <a:tr h="751159">
                <a:tc>
                  <a:txBody>
                    <a:bodyPr/>
                    <a:lstStyle/>
                    <a:p>
                      <a:r>
                        <a:rPr lang="en-GB" sz="1200" dirty="0" smtClean="0"/>
                        <a:t>Freud</a:t>
                      </a:r>
                      <a:endParaRPr lang="en-GB" sz="1200" dirty="0"/>
                    </a:p>
                  </a:txBody>
                  <a:tcPr/>
                </a:tc>
                <a:tc>
                  <a:txBody>
                    <a:bodyPr/>
                    <a:lstStyle/>
                    <a:p>
                      <a:r>
                        <a:rPr lang="en-GB" sz="1200" dirty="0" smtClean="0"/>
                        <a:t>Judging function of the superego</a:t>
                      </a:r>
                      <a:endParaRPr lang="en-GB" sz="1200" dirty="0"/>
                    </a:p>
                  </a:txBody>
                  <a:tcPr/>
                </a:tc>
                <a:tc>
                  <a:txBody>
                    <a:bodyPr/>
                    <a:lstStyle/>
                    <a:p>
                      <a:r>
                        <a:rPr lang="en-GB" sz="1200" dirty="0" smtClean="0"/>
                        <a:t>Fallible</a:t>
                      </a:r>
                      <a:endParaRPr lang="en-GB" sz="1200" dirty="0"/>
                    </a:p>
                  </a:txBody>
                  <a:tcPr/>
                </a:tc>
                <a:tc>
                  <a:txBody>
                    <a:bodyPr/>
                    <a:lstStyle/>
                    <a:p>
                      <a:pPr>
                        <a:buFont typeface="Arial" pitchFamily="34" charset="0"/>
                        <a:buChar char="•"/>
                      </a:pPr>
                      <a:r>
                        <a:rPr lang="en-GB" sz="1200" dirty="0" smtClean="0"/>
                        <a:t>If conscience’s content derived from person explains why conscience of different individuals</a:t>
                      </a:r>
                      <a:r>
                        <a:rPr lang="en-GB" sz="1200" baseline="0" dirty="0" smtClean="0"/>
                        <a:t> vary e.g. abortion debate both sides think they’re right</a:t>
                      </a:r>
                      <a:endParaRPr lang="en-GB" sz="1200" dirty="0"/>
                    </a:p>
                  </a:txBody>
                  <a:tcPr/>
                </a:tc>
                <a:tc>
                  <a:txBody>
                    <a:bodyPr/>
                    <a:lstStyle/>
                    <a:p>
                      <a:pPr>
                        <a:buFont typeface="Arial" pitchFamily="34" charset="0"/>
                        <a:buChar char="•"/>
                      </a:pPr>
                      <a:r>
                        <a:rPr lang="en-GB" sz="1200" b="1" dirty="0" smtClean="0"/>
                        <a:t>Objection</a:t>
                      </a:r>
                      <a:r>
                        <a:rPr lang="en-GB" sz="1200" dirty="0" smtClean="0"/>
                        <a:t>: Negative view</a:t>
                      </a:r>
                      <a:r>
                        <a:rPr lang="en-GB" sz="1200" baseline="0" dirty="0" smtClean="0"/>
                        <a:t> of conscience. Conscience reduced to a function of personality and its moral content derived from person and society. No suggestion conscience can reveal objective moral reality.</a:t>
                      </a:r>
                      <a:endParaRPr lang="en-GB" sz="12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208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0" y="175493"/>
          <a:ext cx="12192000" cy="88696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0">
                <a:tc>
                  <a:txBody>
                    <a:bodyPr/>
                    <a:lstStyle/>
                    <a:p>
                      <a:r>
                        <a:rPr lang="en-GB" sz="1200" dirty="0" smtClean="0">
                          <a:latin typeface="Bahnschrift SemiLight SemiConde" panose="020B0502040204020203" pitchFamily="34" charset="0"/>
                        </a:rPr>
                        <a:t>PARAGRAPH 1:</a:t>
                      </a:r>
                      <a:r>
                        <a:rPr lang="en-GB" sz="1200" baseline="0" dirty="0" smtClean="0">
                          <a:latin typeface="Bahnschrift SemiLight SemiConde" panose="020B0502040204020203" pitchFamily="34" charset="0"/>
                        </a:rPr>
                        <a:t> </a:t>
                      </a:r>
                      <a:r>
                        <a:rPr lang="en-GB" sz="1200" dirty="0" smtClean="0">
                          <a:latin typeface="Bahnschrift SemiLight SemiConde" panose="020B0502040204020203" pitchFamily="34" charset="0"/>
                        </a:rPr>
                        <a:t>Augustine</a:t>
                      </a:r>
                    </a:p>
                  </a:txBody>
                  <a:tcPr/>
                </a:tc>
                <a:tc>
                  <a:txBody>
                    <a:bodyPr/>
                    <a:lstStyle/>
                    <a:p>
                      <a:r>
                        <a:rPr lang="en-GB" sz="1200" dirty="0" smtClean="0">
                          <a:latin typeface="Bahnschrift SemiLight SemiConde" panose="020B0502040204020203" pitchFamily="34" charset="0"/>
                        </a:rPr>
                        <a:t>PARAGRAPH 2:</a:t>
                      </a:r>
                      <a:r>
                        <a:rPr lang="en-GB" sz="1200" kern="1200" baseline="0" dirty="0" smtClean="0">
                          <a:solidFill>
                            <a:schemeClr val="tx1"/>
                          </a:solidFill>
                          <a:effectLst/>
                          <a:latin typeface="Bahnschrift SemiLight SemiConde" panose="020B0502040204020203" pitchFamily="34" charset="0"/>
                          <a:ea typeface="+mn-ea"/>
                          <a:cs typeface="+mn-cs"/>
                        </a:rPr>
                        <a:t> EVALUATION</a:t>
                      </a:r>
                      <a:endParaRPr lang="en-GB" sz="1200" kern="1200" dirty="0" smtClean="0">
                        <a:solidFill>
                          <a:schemeClr val="tx1"/>
                        </a:solidFill>
                        <a:effectLst/>
                        <a:latin typeface="Bahnschrift SemiLight SemiConde" panose="020B0502040204020203" pitchFamily="34" charset="0"/>
                        <a:ea typeface="+mn-ea"/>
                        <a:cs typeface="+mn-cs"/>
                      </a:endParaRPr>
                    </a:p>
                  </a:txBody>
                  <a:tcPr/>
                </a:tc>
                <a:extLst>
                  <a:ext uri="{0D108BD9-81ED-4DB2-BD59-A6C34878D82A}">
                    <a16:rowId xmlns:a16="http://schemas.microsoft.com/office/drawing/2014/main" val="3120774046"/>
                  </a:ext>
                </a:extLst>
              </a:tr>
              <a:tr h="0">
                <a:tc>
                  <a:txBody>
                    <a:bodyPr/>
                    <a:lstStyle/>
                    <a:p>
                      <a:r>
                        <a:rPr lang="en-GB" sz="1200" dirty="0" smtClean="0">
                          <a:latin typeface="Bahnschrift SemiLight SemiConde" panose="020B0502040204020203" pitchFamily="34" charset="0"/>
                        </a:rPr>
                        <a:t>PARAGRAPH</a:t>
                      </a:r>
                      <a:r>
                        <a:rPr lang="en-GB" sz="1200" baseline="0" dirty="0" smtClean="0">
                          <a:latin typeface="Bahnschrift SemiLight SemiConde" panose="020B0502040204020203" pitchFamily="34" charset="0"/>
                        </a:rPr>
                        <a:t> 3: Aquinas</a:t>
                      </a:r>
                    </a:p>
                    <a:p>
                      <a:pPr fontAlgn="base"/>
                      <a:r>
                        <a:rPr lang="en-GB" sz="1200" b="0" kern="1200" dirty="0" smtClean="0">
                          <a:solidFill>
                            <a:schemeClr val="tx1"/>
                          </a:solidFill>
                          <a:effectLst/>
                          <a:latin typeface="+mn-lt"/>
                          <a:ea typeface="+mn-ea"/>
                          <a:cs typeface="+mn-cs"/>
                        </a:rPr>
                        <a:t>Aquinas</a:t>
                      </a:r>
                    </a:p>
                    <a:p>
                      <a:pPr fontAlgn="base"/>
                      <a:r>
                        <a:rPr lang="en-GB" sz="1200" b="0" kern="1200" dirty="0" smtClean="0">
                          <a:solidFill>
                            <a:schemeClr val="tx1"/>
                          </a:solidFill>
                          <a:effectLst/>
                          <a:latin typeface="+mn-lt"/>
                          <a:ea typeface="+mn-ea"/>
                          <a:cs typeface="+mn-cs"/>
                        </a:rPr>
                        <a:t>Chief expositor of the Catholic tradition in its understanding of conscience</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He argues that nature has endowed human beings with an infallible grasp of what is right and wrong which is called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If the terms of first principles are properly grasped, the principles are understood and error about them is not possible.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According to Aquinas, examples of such principles of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are these</a:t>
                      </a:r>
                    </a:p>
                    <a:p>
                      <a:pPr fontAlgn="base"/>
                      <a:r>
                        <a:rPr lang="en-GB" sz="1200" b="0" kern="1200" dirty="0" smtClean="0">
                          <a:solidFill>
                            <a:schemeClr val="tx1"/>
                          </a:solidFill>
                          <a:effectLst/>
                          <a:latin typeface="+mn-lt"/>
                          <a:ea typeface="+mn-ea"/>
                          <a:cs typeface="+mn-cs"/>
                        </a:rPr>
                        <a:t>Evil is to be avoided</a:t>
                      </a:r>
                    </a:p>
                    <a:p>
                      <a:pPr fontAlgn="base"/>
                      <a:r>
                        <a:rPr lang="en-GB" sz="1200" b="0" kern="1200" dirty="0" smtClean="0">
                          <a:solidFill>
                            <a:schemeClr val="tx1"/>
                          </a:solidFill>
                          <a:effectLst/>
                          <a:latin typeface="+mn-lt"/>
                          <a:ea typeface="+mn-ea"/>
                          <a:cs typeface="+mn-cs"/>
                        </a:rPr>
                        <a:t>Good is to be done</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is the “natural habit” of reason containing these first practical principles, which mean by nature each human being has fundamental awareness of these principles and that they ca be used promptly when needed.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Aquinas connects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to natural law, identifying the first practical principles, of which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is the habit, with the general principles of natural law. In the Summa </a:t>
                      </a:r>
                      <a:r>
                        <a:rPr lang="en-GB" sz="1200" b="0" kern="1200" dirty="0" err="1" smtClean="0">
                          <a:solidFill>
                            <a:schemeClr val="tx1"/>
                          </a:solidFill>
                          <a:effectLst/>
                          <a:latin typeface="+mn-lt"/>
                          <a:ea typeface="+mn-ea"/>
                          <a:cs typeface="+mn-cs"/>
                        </a:rPr>
                        <a:t>Theologiae</a:t>
                      </a:r>
                      <a:r>
                        <a:rPr lang="en-GB" sz="1200" b="0" kern="1200" dirty="0" smtClean="0">
                          <a:solidFill>
                            <a:schemeClr val="tx1"/>
                          </a:solidFill>
                          <a:effectLst/>
                          <a:latin typeface="+mn-lt"/>
                          <a:ea typeface="+mn-ea"/>
                          <a:cs typeface="+mn-cs"/>
                        </a:rPr>
                        <a:t>, he </a:t>
                      </a:r>
                      <a:r>
                        <a:rPr lang="en-GB" sz="1200" b="0" kern="1200" dirty="0" err="1" smtClean="0">
                          <a:solidFill>
                            <a:schemeClr val="tx1"/>
                          </a:solidFill>
                          <a:effectLst/>
                          <a:latin typeface="+mn-lt"/>
                          <a:ea typeface="+mn-ea"/>
                          <a:cs typeface="+mn-cs"/>
                        </a:rPr>
                        <a:t>occassionally</a:t>
                      </a:r>
                      <a:r>
                        <a:rPr lang="en-GB" sz="1200" b="0" kern="1200" dirty="0" smtClean="0">
                          <a:solidFill>
                            <a:schemeClr val="tx1"/>
                          </a:solidFill>
                          <a:effectLst/>
                          <a:latin typeface="+mn-lt"/>
                          <a:ea typeface="+mn-ea"/>
                          <a:cs typeface="+mn-cs"/>
                        </a:rPr>
                        <a:t> replaces the word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by the term understanding, </a:t>
                      </a:r>
                      <a:r>
                        <a:rPr lang="en-GB" sz="1200" b="0" kern="1200" dirty="0" err="1" smtClean="0">
                          <a:solidFill>
                            <a:schemeClr val="tx1"/>
                          </a:solidFill>
                          <a:effectLst/>
                          <a:latin typeface="+mn-lt"/>
                          <a:ea typeface="+mn-ea"/>
                          <a:cs typeface="+mn-cs"/>
                        </a:rPr>
                        <a:t>intellectus</a:t>
                      </a:r>
                      <a:r>
                        <a:rPr lang="en-GB" sz="1200" b="0" kern="1200" dirty="0" smtClean="0">
                          <a:solidFill>
                            <a:schemeClr val="tx1"/>
                          </a:solidFill>
                          <a:effectLst/>
                          <a:latin typeface="+mn-lt"/>
                          <a:ea typeface="+mn-ea"/>
                          <a:cs typeface="+mn-cs"/>
                        </a:rPr>
                        <a:t>, the intellectual virtue of grasping the first principles of reason.</a:t>
                      </a:r>
                    </a:p>
                  </a:txBody>
                  <a:tcPr/>
                </a:tc>
                <a:tc>
                  <a:txBody>
                    <a:bodyPr/>
                    <a:lstStyle/>
                    <a:p>
                      <a:r>
                        <a:rPr lang="en-GB" sz="1200" dirty="0" smtClean="0">
                          <a:latin typeface="Bahnschrift SemiLight SemiConde" panose="020B0502040204020203" pitchFamily="34" charset="0"/>
                        </a:rPr>
                        <a:t>PARAGRAPH 4: EVALUATION</a:t>
                      </a:r>
                    </a:p>
                    <a:p>
                      <a:r>
                        <a:rPr lang="en-GB" sz="1200" b="0" i="0" kern="1200" dirty="0" smtClean="0">
                          <a:solidFill>
                            <a:schemeClr val="tx1"/>
                          </a:solidFill>
                          <a:effectLst/>
                          <a:latin typeface="+mn-lt"/>
                          <a:ea typeface="+mn-ea"/>
                          <a:cs typeface="+mn-cs"/>
                        </a:rPr>
                        <a:t>Objection: Problem of claim</a:t>
                      </a:r>
                      <a:r>
                        <a:rPr lang="en-GB" sz="1200" b="0" i="0" kern="1200" baseline="0" dirty="0" smtClean="0">
                          <a:solidFill>
                            <a:schemeClr val="tx1"/>
                          </a:solidFill>
                          <a:effectLst/>
                          <a:latin typeface="+mn-lt"/>
                          <a:ea typeface="+mn-ea"/>
                          <a:cs typeface="+mn-cs"/>
                        </a:rPr>
                        <a:t> that we must a</a:t>
                      </a:r>
                      <a:r>
                        <a:rPr lang="en-GB" sz="1200" b="0" i="0" kern="1200" dirty="0" smtClean="0">
                          <a:solidFill>
                            <a:schemeClr val="tx1"/>
                          </a:solidFill>
                          <a:effectLst/>
                          <a:latin typeface="+mn-lt"/>
                          <a:ea typeface="+mn-ea"/>
                          <a:cs typeface="+mn-cs"/>
                        </a:rPr>
                        <a:t>lways follow our</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conscience</a:t>
                      </a:r>
                      <a:r>
                        <a:rPr lang="en-GB" sz="1200" dirty="0" smtClean="0"/>
                        <a:t/>
                      </a:r>
                      <a:br>
                        <a:rPr lang="en-GB" sz="1200" dirty="0" smtClean="0"/>
                      </a:br>
                      <a:r>
                        <a:rPr lang="en-GB" sz="1200" b="0" i="0" kern="1200" dirty="0" smtClean="0">
                          <a:solidFill>
                            <a:schemeClr val="tx1"/>
                          </a:solidFill>
                          <a:effectLst/>
                          <a:latin typeface="+mn-lt"/>
                          <a:ea typeface="+mn-ea"/>
                          <a:cs typeface="+mn-cs"/>
                        </a:rPr>
                        <a:t>But if we must always follow our conscience but following it might likewise be sinful then it is unavoidable that I commit sin.</a:t>
                      </a:r>
                      <a:r>
                        <a:rPr lang="en-GB" sz="1200" dirty="0" smtClean="0"/>
                        <a:t/>
                      </a:r>
                      <a:br>
                        <a:rPr lang="en-GB" sz="1200" dirty="0" smtClean="0"/>
                      </a:br>
                      <a:r>
                        <a:rPr lang="en-GB" sz="1200" dirty="0" smtClean="0"/>
                        <a:t/>
                      </a:r>
                      <a:br>
                        <a:rPr lang="en-GB" sz="1200" dirty="0" smtClean="0"/>
                      </a:br>
                      <a:r>
                        <a:rPr lang="en-GB" sz="1200" b="0" i="0" kern="1200" dirty="0" smtClean="0">
                          <a:solidFill>
                            <a:schemeClr val="tx1"/>
                          </a:solidFill>
                          <a:effectLst/>
                          <a:latin typeface="+mn-lt"/>
                          <a:ea typeface="+mn-ea"/>
                          <a:cs typeface="+mn-cs"/>
                        </a:rPr>
                        <a:t>Counter Argument:</a:t>
                      </a:r>
                      <a:r>
                        <a:rPr lang="en-GB" sz="1200" dirty="0" smtClean="0"/>
                        <a:t/>
                      </a:r>
                      <a:br>
                        <a:rPr lang="en-GB" sz="1200" dirty="0" smtClean="0"/>
                      </a:br>
                      <a:r>
                        <a:rPr lang="en-GB" sz="1200" b="0" i="0" kern="1200" dirty="0" smtClean="0">
                          <a:solidFill>
                            <a:schemeClr val="tx1"/>
                          </a:solidFill>
                          <a:effectLst/>
                          <a:latin typeface="+mn-lt"/>
                          <a:ea typeface="+mn-ea"/>
                          <a:cs typeface="+mn-cs"/>
                        </a:rPr>
                        <a:t>Aquinas says we must revise our erring conscience. Other than in situation of madness, all cases of ignorance of the moral law </a:t>
                      </a:r>
                      <a:r>
                        <a:rPr lang="en-GB" sz="1200" b="0" i="0" kern="1200" dirty="0" err="1" smtClean="0">
                          <a:solidFill>
                            <a:schemeClr val="tx1"/>
                          </a:solidFill>
                          <a:effectLst/>
                          <a:latin typeface="+mn-lt"/>
                          <a:ea typeface="+mn-ea"/>
                          <a:cs typeface="+mn-cs"/>
                        </a:rPr>
                        <a:t>ignorantia</a:t>
                      </a: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iuris</a:t>
                      </a:r>
                      <a:r>
                        <a:rPr lang="en-GB" sz="1200" b="0" i="0" kern="1200" dirty="0" smtClean="0">
                          <a:solidFill>
                            <a:schemeClr val="tx1"/>
                          </a:solidFill>
                          <a:effectLst/>
                          <a:latin typeface="+mn-lt"/>
                          <a:ea typeface="+mn-ea"/>
                          <a:cs typeface="+mn-cs"/>
                        </a:rPr>
                        <a:t> are due to voluntary ignorance. So being unaware that my conscience is erring and failing to notice the conflict between my conscience and the moral law results from negligence. But at any time it is possible to stop being negligent and to raise doubts about my conscience. Once my erring conscience has become a doubtful conscience I am able to revise it. </a:t>
                      </a:r>
                      <a:r>
                        <a:rPr lang="en-GB" sz="1200" dirty="0" smtClean="0"/>
                        <a:t/>
                      </a:r>
                      <a:br>
                        <a:rPr lang="en-GB" sz="1200" dirty="0" smtClean="0"/>
                      </a:br>
                      <a:r>
                        <a:rPr lang="en-GB" sz="1200" dirty="0" smtClean="0"/>
                        <a:t/>
                      </a:r>
                      <a:br>
                        <a:rPr lang="en-GB" sz="1200" dirty="0" smtClean="0"/>
                      </a:br>
                      <a:r>
                        <a:rPr lang="en-GB" sz="1200" b="0" i="0" kern="1200" dirty="0" smtClean="0">
                          <a:solidFill>
                            <a:schemeClr val="tx1"/>
                          </a:solidFill>
                          <a:effectLst/>
                          <a:latin typeface="+mn-lt"/>
                          <a:ea typeface="+mn-ea"/>
                          <a:cs typeface="+mn-cs"/>
                        </a:rPr>
                        <a:t>More importantly than conscience formation is moral education in practice of virtues, especially prudence, for the prudent not only make the correct moral judgements more easily but act according to the dictates of right reason.</a:t>
                      </a:r>
                      <a:r>
                        <a:rPr lang="en-GB" sz="1200" dirty="0" smtClean="0"/>
                        <a:t/>
                      </a:r>
                      <a:br>
                        <a:rPr lang="en-GB" sz="1200" dirty="0" smtClean="0"/>
                      </a:br>
                      <a:r>
                        <a:rPr lang="en-GB" sz="1200" dirty="0" smtClean="0"/>
                        <a:t/>
                      </a:r>
                      <a:br>
                        <a:rPr lang="en-GB" sz="1200" dirty="0" smtClean="0"/>
                      </a:br>
                      <a:r>
                        <a:rPr lang="en-GB" sz="1200" b="0" i="0" kern="1200" dirty="0" smtClean="0">
                          <a:solidFill>
                            <a:schemeClr val="tx1"/>
                          </a:solidFill>
                          <a:effectLst/>
                          <a:latin typeface="+mn-lt"/>
                          <a:ea typeface="+mn-ea"/>
                          <a:cs typeface="+mn-cs"/>
                        </a:rPr>
                        <a:t>Cf. Aquinas' conception of conscience as an inner judge that </a:t>
                      </a:r>
                      <a:r>
                        <a:rPr lang="en-GB" sz="1200" b="0" i="0" kern="1200" dirty="0" err="1" smtClean="0">
                          <a:solidFill>
                            <a:schemeClr val="tx1"/>
                          </a:solidFill>
                          <a:effectLst/>
                          <a:latin typeface="+mn-lt"/>
                          <a:ea typeface="+mn-ea"/>
                          <a:cs typeface="+mn-cs"/>
                        </a:rPr>
                        <a:t>applie</a:t>
                      </a:r>
                      <a:r>
                        <a:rPr lang="en-GB" sz="1200" b="0" i="0" kern="1200" dirty="0" smtClean="0">
                          <a:solidFill>
                            <a:schemeClr val="tx1"/>
                          </a:solidFill>
                          <a:effectLst/>
                          <a:latin typeface="+mn-lt"/>
                          <a:ea typeface="+mn-ea"/>
                          <a:cs typeface="+mn-cs"/>
                        </a:rPr>
                        <a:t> the moral law to specific circumstances.</a:t>
                      </a:r>
                      <a:endParaRPr lang="en-GB" sz="1200" dirty="0" smtClean="0">
                        <a:latin typeface="Bahnschrift SemiLight SemiConde" panose="020B0502040204020203" pitchFamily="34" charset="0"/>
                      </a:endParaRPr>
                    </a:p>
                  </a:txBody>
                  <a:tcPr/>
                </a:tc>
                <a:extLst>
                  <a:ext uri="{0D108BD9-81ED-4DB2-BD59-A6C34878D82A}">
                    <a16:rowId xmlns:a16="http://schemas.microsoft.com/office/drawing/2014/main" val="872730258"/>
                  </a:ext>
                </a:extLst>
              </a:tr>
              <a:tr h="1629973">
                <a:tc>
                  <a:txBody>
                    <a:bodyPr/>
                    <a:lstStyle/>
                    <a:p>
                      <a:pPr marL="0" indent="0">
                        <a:buFont typeface="Arial" panose="020B0604020202020204" pitchFamily="34" charset="0"/>
                        <a:buNone/>
                      </a:pPr>
                      <a:r>
                        <a:rPr lang="en-GB" sz="1200" kern="1200" dirty="0" smtClean="0">
                          <a:solidFill>
                            <a:schemeClr val="tx1"/>
                          </a:solidFill>
                          <a:effectLst/>
                          <a:latin typeface="Bahnschrift SemiLight SemiConde" panose="020B0502040204020203" pitchFamily="34" charset="0"/>
                          <a:ea typeface="+mn-ea"/>
                          <a:cs typeface="+mn-cs"/>
                        </a:rPr>
                        <a:t>PARAGRAPH</a:t>
                      </a:r>
                      <a:r>
                        <a:rPr lang="en-GB" sz="1200" kern="1200" baseline="0" dirty="0" smtClean="0">
                          <a:solidFill>
                            <a:schemeClr val="tx1"/>
                          </a:solidFill>
                          <a:effectLst/>
                          <a:latin typeface="Bahnschrift SemiLight SemiConde" panose="020B0502040204020203" pitchFamily="34" charset="0"/>
                          <a:ea typeface="+mn-ea"/>
                          <a:cs typeface="+mn-cs"/>
                        </a:rPr>
                        <a:t> 5: Freud</a:t>
                      </a:r>
                      <a:r>
                        <a:rPr lang="en-GB" sz="1200" b="0" kern="1200" baseline="0" dirty="0" smtClean="0">
                          <a:solidFill>
                            <a:schemeClr val="tx1"/>
                          </a:solidFill>
                          <a:effectLst/>
                          <a:latin typeface="+mn-lt"/>
                          <a:ea typeface="+mn-ea"/>
                          <a:cs typeface="+mn-cs"/>
                        </a:rPr>
                        <a:t> - </a:t>
                      </a:r>
                      <a:r>
                        <a:rPr lang="en-GB" sz="1200" b="0" kern="1200" dirty="0" smtClean="0">
                          <a:solidFill>
                            <a:schemeClr val="tx1"/>
                          </a:solidFill>
                          <a:effectLst/>
                          <a:latin typeface="+mn-lt"/>
                          <a:ea typeface="+mn-ea"/>
                          <a:cs typeface="+mn-cs"/>
                        </a:rPr>
                        <a:t>Conscience as Judging Function of the Superego</a:t>
                      </a:r>
                    </a:p>
                    <a:p>
                      <a:pPr fontAlgn="base"/>
                      <a:r>
                        <a:rPr lang="en-GB" sz="1200" b="0" kern="1200" dirty="0" smtClean="0">
                          <a:solidFill>
                            <a:schemeClr val="tx1"/>
                          </a:solidFill>
                          <a:effectLst/>
                          <a:latin typeface="+mn-lt"/>
                          <a:ea typeface="+mn-ea"/>
                          <a:cs typeface="+mn-cs"/>
                        </a:rPr>
                        <a:t>Like Butler, Freud views conscience as a judging entity. And like Aquinas, the relationship between the conscience and superego (repository of person’s belief’s that guide behaviour) is similar to the relationship between conscience and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(repository of universal moral rules one should obey).</a:t>
                      </a:r>
                    </a:p>
                    <a:p>
                      <a:pPr fontAlgn="base"/>
                      <a:r>
                        <a:rPr lang="en-GB" sz="1200" b="0" kern="1200" dirty="0" smtClean="0">
                          <a:solidFill>
                            <a:schemeClr val="tx1"/>
                          </a:solidFill>
                          <a:effectLst/>
                          <a:latin typeface="+mn-lt"/>
                          <a:ea typeface="+mn-ea"/>
                          <a:cs typeface="+mn-cs"/>
                        </a:rPr>
                        <a:t>His claims based on extensive case studies of human beings.</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According to Freud, three parts of psychic apparatus id, ego, superego. </a:t>
                      </a:r>
                    </a:p>
                    <a:p>
                      <a:pPr fontAlgn="base"/>
                      <a:r>
                        <a:rPr lang="en-GB" sz="1200" b="0" kern="1200" dirty="0" smtClean="0">
                          <a:solidFill>
                            <a:schemeClr val="tx1"/>
                          </a:solidFill>
                          <a:effectLst/>
                          <a:latin typeface="+mn-lt"/>
                          <a:ea typeface="+mn-ea"/>
                          <a:cs typeface="+mn-cs"/>
                        </a:rPr>
                        <a:t>The id is present as birth and contains the instincts.</a:t>
                      </a:r>
                    </a:p>
                    <a:p>
                      <a:pPr fontAlgn="base"/>
                      <a:r>
                        <a:rPr lang="en-GB" sz="1200" b="0" kern="1200" dirty="0" smtClean="0">
                          <a:solidFill>
                            <a:schemeClr val="tx1"/>
                          </a:solidFill>
                          <a:effectLst/>
                          <a:latin typeface="+mn-lt"/>
                          <a:ea typeface="+mn-ea"/>
                          <a:cs typeface="+mn-cs"/>
                        </a:rPr>
                        <a:t>The ego develops from the id, spurred by the physiological stimuli on the brain.</a:t>
                      </a:r>
                    </a:p>
                    <a:p>
                      <a:pPr fontAlgn="base"/>
                      <a:r>
                        <a:rPr lang="en-GB" sz="1200" b="0" kern="1200" dirty="0" smtClean="0">
                          <a:solidFill>
                            <a:schemeClr val="tx1"/>
                          </a:solidFill>
                          <a:effectLst/>
                          <a:latin typeface="+mn-lt"/>
                          <a:ea typeface="+mn-ea"/>
                          <a:cs typeface="+mn-cs"/>
                        </a:rPr>
                        <a:t>Once the ego is formed, the superego develops and internalizes ‘parental influence’. But Freud’s notion of parental influence broader than the term implies. It includes family, racial, national traditions handed down to them, teachers and models in public life, it is a repository of authority.</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Conscience is the judging function of the superego and has both a conscious and unconscious function.</a:t>
                      </a:r>
                    </a:p>
                    <a:p>
                      <a:pPr fontAlgn="base"/>
                      <a:r>
                        <a:rPr lang="en-GB" sz="1200" b="0" kern="1200" dirty="0" smtClean="0">
                          <a:solidFill>
                            <a:schemeClr val="tx1"/>
                          </a:solidFill>
                          <a:effectLst/>
                          <a:latin typeface="+mn-lt"/>
                          <a:ea typeface="+mn-ea"/>
                          <a:cs typeface="+mn-cs"/>
                        </a:rPr>
                        <a:t>On a conscious level, we are aware of conscience when we weigh actions in light of articulated belief e.g. When a person who believes in the sanctity of life contemplates registering for the military, their conscience might bother them for going against a conscious belief.</a:t>
                      </a:r>
                    </a:p>
                    <a:p>
                      <a:pPr fontAlgn="base"/>
                      <a:r>
                        <a:rPr lang="en-GB" sz="1200" b="0" kern="1200" dirty="0" smtClean="0">
                          <a:solidFill>
                            <a:schemeClr val="tx1"/>
                          </a:solidFill>
                          <a:effectLst/>
                          <a:latin typeface="+mn-lt"/>
                          <a:ea typeface="+mn-ea"/>
                          <a:cs typeface="+mn-cs"/>
                        </a:rPr>
                        <a:t>On a preconscious or unconscious level, our conscience bothers us when our behaviour or potential behaviour is at odds with the content of the superego and we feel anxiety, fear or dread. E.g. So a strictly raised young adult might unconsciously avoid situations in which he is tempted to violate inculcated beliefs.</a:t>
                      </a:r>
                    </a:p>
                  </a:txBody>
                  <a:tcPr/>
                </a:tc>
                <a:tc>
                  <a:txBody>
                    <a:bodyPr/>
                    <a:lstStyle/>
                    <a:p>
                      <a:r>
                        <a:rPr lang="en-GB" sz="1200" dirty="0" smtClean="0">
                          <a:latin typeface="Bahnschrift SemiLight SemiConde" panose="020B0502040204020203" pitchFamily="34" charset="0"/>
                        </a:rPr>
                        <a:t>PARAGRAPH 6: OBJECTIONS</a:t>
                      </a:r>
                    </a:p>
                    <a:p>
                      <a:pPr fontAlgn="base"/>
                      <a:r>
                        <a:rPr lang="en-GB" sz="1200" b="0" kern="1200" dirty="0" smtClean="0">
                          <a:solidFill>
                            <a:schemeClr val="tx1"/>
                          </a:solidFill>
                          <a:effectLst/>
                          <a:latin typeface="+mn-lt"/>
                          <a:ea typeface="+mn-ea"/>
                          <a:cs typeface="+mn-cs"/>
                        </a:rPr>
                        <a:t>3.3. Strengths</a:t>
                      </a:r>
                    </a:p>
                    <a:p>
                      <a:pPr fontAlgn="base"/>
                      <a:r>
                        <a:rPr lang="en-GB" sz="1200" b="0" kern="1200" dirty="0" smtClean="0">
                          <a:solidFill>
                            <a:schemeClr val="tx1"/>
                          </a:solidFill>
                          <a:effectLst/>
                          <a:latin typeface="+mn-lt"/>
                          <a:ea typeface="+mn-ea"/>
                          <a:cs typeface="+mn-cs"/>
                        </a:rPr>
                        <a:t>When we distinguish the content of the conscience from the influence of the conscience, it is easy to see in what sense conscience merely has personal authority (i.e. a person’s conscience controls their behaviour but not the behaviour of other) and in what sense it has authority over others (i.e. my conscience cannot control the behaviour of others, but we think it should). E.g. abortion debate, both sides think the other (false) side should follow the content of their (true) side’s consciences.</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3.4. Weaknesses</a:t>
                      </a:r>
                    </a:p>
                    <a:p>
                      <a:pPr fontAlgn="base"/>
                      <a:r>
                        <a:rPr lang="en-GB" sz="1200" b="0" kern="1200" dirty="0" smtClean="0">
                          <a:solidFill>
                            <a:schemeClr val="tx1"/>
                          </a:solidFill>
                          <a:effectLst/>
                          <a:latin typeface="+mn-lt"/>
                          <a:ea typeface="+mn-ea"/>
                          <a:cs typeface="+mn-cs"/>
                        </a:rPr>
                        <a:t>Objection 1: Freud reduces conscience to a function in personality, and whatever content it has is derived from the person himself, and ultimately his parents and society. Freud makes no suggestion conscience might reveal an objective moral reality and make a positive contribution to a person’s life.</a:t>
                      </a:r>
                    </a:p>
                    <a:p>
                      <a:pPr fontAlgn="base"/>
                      <a:r>
                        <a:rPr lang="en-GB" sz="1200" b="0" kern="1200" dirty="0" smtClean="0">
                          <a:solidFill>
                            <a:schemeClr val="tx1"/>
                          </a:solidFill>
                          <a:effectLst/>
                          <a:latin typeface="+mn-lt"/>
                          <a:ea typeface="+mn-ea"/>
                          <a:cs typeface="+mn-cs"/>
                        </a:rPr>
                        <a:t>No surprise that in the 20th century conscience has lost much of its importance in philosophy and psychology.</a:t>
                      </a:r>
                    </a:p>
                    <a:p>
                      <a:endParaRPr lang="en-GB" sz="1200" dirty="0" smtClean="0">
                        <a:latin typeface="Bahnschrift SemiLight SemiConde" panose="020B0502040204020203" pitchFamily="34" charset="0"/>
                      </a:endParaRPr>
                    </a:p>
                  </a:txBody>
                  <a:tcPr/>
                </a:tc>
                <a:extLst>
                  <a:ext uri="{0D108BD9-81ED-4DB2-BD59-A6C34878D82A}">
                    <a16:rowId xmlns:a16="http://schemas.microsoft.com/office/drawing/2014/main" val="3747136540"/>
                  </a:ext>
                </a:extLst>
              </a:tr>
            </a:tbl>
          </a:graphicData>
        </a:graphic>
      </p:graphicFrame>
      <p:sp>
        <p:nvSpPr>
          <p:cNvPr id="5" name="Content Placeholder 4"/>
          <p:cNvSpPr>
            <a:spLocks noGrp="1"/>
          </p:cNvSpPr>
          <p:nvPr>
            <p:ph idx="1"/>
          </p:nvPr>
        </p:nvSpPr>
        <p:spPr>
          <a:xfrm>
            <a:off x="0" y="1"/>
            <a:ext cx="12192000" cy="175492"/>
          </a:xfrm>
          <a:solidFill>
            <a:schemeClr val="bg2">
              <a:lumMod val="9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CONSCIENCE</a:t>
            </a:r>
            <a:endParaRPr lang="en-GB" sz="4400" dirty="0">
              <a:latin typeface="Comic Sans MS" panose="030F0702030302020204" pitchFamily="66" charset="0"/>
            </a:endParaRPr>
          </a:p>
        </p:txBody>
      </p:sp>
    </p:spTree>
    <p:extLst>
      <p:ext uri="{BB962C8B-B14F-4D97-AF65-F5344CB8AC3E}">
        <p14:creationId xmlns:p14="http://schemas.microsoft.com/office/powerpoint/2010/main" val="3452396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Normative Ethics – Key Points</a:t>
            </a:r>
            <a:endParaRPr lang="en-GB" dirty="0"/>
          </a:p>
        </p:txBody>
      </p:sp>
      <p:sp>
        <p:nvSpPr>
          <p:cNvPr id="3" name="Content Placeholder 2"/>
          <p:cNvSpPr>
            <a:spLocks noGrp="1"/>
          </p:cNvSpPr>
          <p:nvPr>
            <p:ph idx="1"/>
          </p:nvPr>
        </p:nvSpPr>
        <p:spPr/>
        <p:txBody>
          <a:bodyPr/>
          <a:lstStyle/>
          <a:p>
            <a:r>
              <a:rPr lang="en-GB" dirty="0" smtClean="0"/>
              <a:t>Kant – Duty, Categorical Imperative, 3 Formulas</a:t>
            </a:r>
          </a:p>
          <a:p>
            <a:r>
              <a:rPr lang="en-GB" dirty="0" smtClean="0"/>
              <a:t>Utilitarianism, Principle of Utility + Consequentialist, Act, Rule</a:t>
            </a:r>
          </a:p>
          <a:p>
            <a:r>
              <a:rPr lang="en-GB" dirty="0" smtClean="0"/>
              <a:t>Natural Law Theory – based on idea of telos, </a:t>
            </a:r>
            <a:r>
              <a:rPr lang="en-GB" dirty="0" err="1" smtClean="0"/>
              <a:t>synderesis</a:t>
            </a:r>
            <a:r>
              <a:rPr lang="en-GB" dirty="0" smtClean="0"/>
              <a:t> and precepts, doctrine of double effect</a:t>
            </a:r>
          </a:p>
          <a:p>
            <a:r>
              <a:rPr lang="en-GB" dirty="0" smtClean="0"/>
              <a:t>Situation Ethics – agape and 6 propositions, 4 working principles </a:t>
            </a:r>
            <a:r>
              <a:rPr lang="en-GB" dirty="0" err="1" smtClean="0"/>
              <a:t>esp</a:t>
            </a:r>
            <a:r>
              <a:rPr lang="en-GB" dirty="0" smtClean="0"/>
              <a:t> relativism, Christian basis for SE</a:t>
            </a:r>
            <a:endParaRPr lang="en-GB" dirty="0"/>
          </a:p>
        </p:txBody>
      </p:sp>
    </p:spTree>
    <p:extLst>
      <p:ext uri="{BB962C8B-B14F-4D97-AF65-F5344CB8AC3E}">
        <p14:creationId xmlns:p14="http://schemas.microsoft.com/office/powerpoint/2010/main" val="543516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39697"/>
          </a:xfrm>
          <a:solidFill>
            <a:schemeClr val="accent5">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KANT</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239697"/>
          <a:ext cx="12192000" cy="67665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28400">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DUTY AND GOOD WILL</a:t>
                      </a:r>
                    </a:p>
                    <a:p>
                      <a:r>
                        <a:rPr lang="en-GB" sz="1600" dirty="0" smtClean="0"/>
                        <a:t>AO1: Good Will: the only thing that is good without qualification is a good will. Only the will is within our control and so only the will can be unconditionally good and can exercise pure practical reason.</a:t>
                      </a:r>
                    </a:p>
                    <a:p>
                      <a:r>
                        <a:rPr lang="en-GB" sz="1600" dirty="0" smtClean="0"/>
                        <a:t>Duty makes the good will good. Duty is a special motive done only for its own sake.</a:t>
                      </a:r>
                    </a:p>
                    <a:p>
                      <a:r>
                        <a:rPr lang="en-GB" sz="1600" dirty="0" smtClean="0"/>
                        <a:t>Practical reason gives the will two types of imperatives: categorical, hypothetical</a:t>
                      </a:r>
                    </a:p>
                    <a:p>
                      <a:r>
                        <a:rPr lang="en-GB" sz="1600" dirty="0" smtClean="0"/>
                        <a:t>AO2: Weakness – Hume argues morality is founded on feelings of sympathy</a:t>
                      </a:r>
                    </a:p>
                    <a:p>
                      <a:r>
                        <a:rPr lang="en-GB" sz="1600" dirty="0" smtClean="0"/>
                        <a:t>AO2: Response – our emotions can be very bad basis for morality e.g. Paul Bloom (moral psychologist) argues feelings of empathy is triggered only for those who are like us – studies e.g. shocking opposite football fans</a:t>
                      </a:r>
                      <a:endParaRPr lang="en-GB" sz="1600" dirty="0"/>
                    </a:p>
                  </a:txBody>
                  <a:tcPr/>
                </a:tc>
                <a:tc>
                  <a:txBody>
                    <a:bodyPr/>
                    <a:lstStyle/>
                    <a:p>
                      <a:r>
                        <a:rPr lang="en-GB" sz="1600" dirty="0" smtClean="0">
                          <a:latin typeface="Comic Sans MS" panose="030F0702030302020204" pitchFamily="66" charset="0"/>
                        </a:rPr>
                        <a:t>PARAGRAPH 2: FIRST FORMULA</a:t>
                      </a:r>
                    </a:p>
                    <a:p>
                      <a:r>
                        <a:rPr lang="en-GB" sz="1600" dirty="0" smtClean="0"/>
                        <a:t>AO1: Formula of Universalizability: act according to that maxim whereby it can be a universal law</a:t>
                      </a:r>
                    </a:p>
                    <a:p>
                      <a:r>
                        <a:rPr lang="en-GB" sz="1600" dirty="0" smtClean="0"/>
                        <a:t>E.g. Suicide, lying promise, utilising talents</a:t>
                      </a:r>
                    </a:p>
                    <a:p>
                      <a:pPr lvl="0"/>
                      <a:r>
                        <a:rPr lang="en-GB" sz="1600" dirty="0" smtClean="0"/>
                        <a:t>AO2: Weakness: Alasdair </a:t>
                      </a:r>
                      <a:r>
                        <a:rPr lang="en-GB" sz="1600" dirty="0" err="1" smtClean="0"/>
                        <a:t>MacIntyre</a:t>
                      </a:r>
                      <a:r>
                        <a:rPr lang="en-GB" sz="1600" dirty="0" smtClean="0"/>
                        <a:t> points out you can use the universalizability principle to justify practically anything E.g. If you create the maxim “I may break my promises only when. . .” that gap can be filled with a description that applies to my circumstances and very few others </a:t>
                      </a:r>
                    </a:p>
                    <a:p>
                      <a:r>
                        <a:rPr lang="en-GB" sz="1600" dirty="0" smtClean="0"/>
                        <a:t>AO2: Weakness: Problem of Universalising trivial actions e.g. tying my left shoe before my right</a:t>
                      </a:r>
                    </a:p>
                    <a:p>
                      <a:pPr lvl="0"/>
                      <a:r>
                        <a:rPr lang="en-GB" sz="1600" dirty="0" smtClean="0"/>
                        <a:t>AO1: Strength: It aims to treat everyone fairly and justly and so corrects the utilitarian assumption that the minority can suffer so long as the majority are happy.</a:t>
                      </a:r>
                      <a:endParaRPr lang="en-GB" sz="1600" kern="1200" baseline="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3120774046"/>
                  </a:ext>
                </a:extLst>
              </a:tr>
              <a:tr h="3189903">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SECOND FORMULA</a:t>
                      </a:r>
                    </a:p>
                    <a:p>
                      <a:r>
                        <a:rPr lang="en-GB" sz="1600" dirty="0" smtClean="0"/>
                        <a:t>AO1: Act according to that maxim whereby you treat another as an end and never as a means</a:t>
                      </a:r>
                    </a:p>
                    <a:p>
                      <a:r>
                        <a:rPr lang="en-GB" sz="1600" dirty="0" smtClean="0"/>
                        <a:t>We cant use people e.g. slavery</a:t>
                      </a:r>
                    </a:p>
                    <a:p>
                      <a:pPr lvl="0"/>
                      <a:r>
                        <a:rPr lang="en-GB" sz="1600" dirty="0" smtClean="0"/>
                        <a:t>AO2: Weakness – Kant says we should treat others as ends and not means because they are rational agents. Where does this live senile and children and animals (cf. Peter Singer)? Cf. </a:t>
                      </a:r>
                      <a:r>
                        <a:rPr lang="en-GB" sz="1600" dirty="0" err="1" smtClean="0"/>
                        <a:t>Suprarational</a:t>
                      </a:r>
                      <a:r>
                        <a:rPr lang="en-GB" sz="1600" dirty="0" smtClean="0"/>
                        <a:t> aliens justified to use us?</a:t>
                      </a:r>
                    </a:p>
                    <a:p>
                      <a:pPr lvl="0"/>
                      <a:r>
                        <a:rPr lang="en-GB" sz="1600" dirty="0" smtClean="0"/>
                        <a:t>AO2: Response – ‘potentially rational’</a:t>
                      </a:r>
                    </a:p>
                    <a:p>
                      <a:pPr lvl="0"/>
                      <a:r>
                        <a:rPr lang="en-GB" sz="1600" dirty="0" smtClean="0"/>
                        <a:t>AO2: Strength - command us to respect human life. Humans cannot be enslaved or exploited. This is the basis of the Declaration of Human Rights.</a:t>
                      </a:r>
                    </a:p>
                  </a:txBody>
                  <a:tcPr/>
                </a:tc>
                <a:tc>
                  <a:txBody>
                    <a:bodyPr/>
                    <a:lstStyle/>
                    <a:p>
                      <a:r>
                        <a:rPr lang="en-GB" sz="1600" dirty="0" smtClean="0">
                          <a:latin typeface="Comic Sans MS" panose="030F0702030302020204" pitchFamily="66" charset="0"/>
                        </a:rPr>
                        <a:t>PARAGRAPH 4: THIRD FORMULA</a:t>
                      </a:r>
                    </a:p>
                    <a:p>
                      <a:r>
                        <a:rPr lang="en-GB" sz="1600" dirty="0" smtClean="0"/>
                        <a:t>Act according to that maxim whereby one acts as a legislative member of a merely possible Kingdom of Ends</a:t>
                      </a:r>
                    </a:p>
                    <a:p>
                      <a:r>
                        <a:rPr lang="en-GB" sz="1600" dirty="0" smtClean="0"/>
                        <a:t>No one decides the moral law, not even God, they are a priori truths discovered by reasoning e.g. like a triangle has 3 sides</a:t>
                      </a:r>
                    </a:p>
                    <a:p>
                      <a:pPr lvl="0"/>
                      <a:r>
                        <a:rPr lang="en-GB" sz="1600" dirty="0" smtClean="0"/>
                        <a:t>Objection: Kant does not tell us what to do in individual cases where two or more moral duties conflict. E.g. stealing a drug to help a loved one to live?</a:t>
                      </a:r>
                    </a:p>
                    <a:p>
                      <a:r>
                        <a:rPr lang="en-GB" sz="1600" dirty="0" smtClean="0"/>
                        <a:t>Response: problem of moral dilemmas affects all normative ethical theories</a:t>
                      </a:r>
                    </a:p>
                    <a:p>
                      <a:pPr lvl="0"/>
                      <a:r>
                        <a:rPr lang="en-GB" sz="1600" dirty="0" smtClean="0"/>
                        <a:t>Strength: Kant’s theory is based on reasoning and makes clear that morality is about doing one’s duty and we cannot assume that what is good for us is morally good and so good for everyone else.</a:t>
                      </a:r>
                      <a:endParaRPr lang="en-GB" sz="16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909657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Kantian Ethics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303520"/>
        </p:xfrm>
        <a:graphic>
          <a:graphicData uri="http://schemas.openxmlformats.org/drawingml/2006/table">
            <a:tbl>
              <a:tblPr firstRow="1" bandRow="1">
                <a:tableStyleId>{5A111915-BE36-4E01-A7E5-04B1672EAD32}</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800" dirty="0" smtClean="0"/>
                        <a:t>Strengths</a:t>
                      </a:r>
                      <a:endParaRPr lang="en-GB" sz="1800" b="0" dirty="0">
                        <a:solidFill>
                          <a:schemeClr val="bg1"/>
                        </a:solidFill>
                      </a:endParaRPr>
                    </a:p>
                  </a:txBody>
                  <a:tcPr>
                    <a:solidFill>
                      <a:schemeClr val="accent5">
                        <a:lumMod val="50000"/>
                      </a:schemeClr>
                    </a:solidFill>
                  </a:tcPr>
                </a:tc>
                <a:tc>
                  <a:txBody>
                    <a:bodyPr/>
                    <a:lstStyle/>
                    <a:p>
                      <a:r>
                        <a:rPr lang="en-GB" sz="1800" dirty="0" smtClean="0"/>
                        <a:t>Weakness</a:t>
                      </a:r>
                      <a:endParaRPr lang="en-GB" sz="1800" b="0" dirty="0">
                        <a:solidFill>
                          <a:schemeClr val="bg1"/>
                        </a:solidFill>
                      </a:endParaRPr>
                    </a:p>
                  </a:txBody>
                  <a:tcPr>
                    <a:solidFill>
                      <a:schemeClr val="accent5">
                        <a:lumMod val="50000"/>
                      </a:schemeClr>
                    </a:solidFill>
                  </a:tcPr>
                </a:tc>
                <a:extLst>
                  <a:ext uri="{0D108BD9-81ED-4DB2-BD59-A6C34878D82A}">
                    <a16:rowId xmlns:a16="http://schemas.microsoft.com/office/drawing/2014/main" val="10000"/>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It aims to treat everyone fairly and justly and so corrects the utilitarian assumption that the minority can suffer so long as the majority are happy.</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Alasdair </a:t>
                      </a:r>
                      <a:r>
                        <a:rPr lang="en-GB" sz="1800" kern="1200" dirty="0" err="1" smtClean="0"/>
                        <a:t>MacIntyre</a:t>
                      </a:r>
                      <a:r>
                        <a:rPr lang="en-GB" sz="1800" kern="1200" dirty="0" smtClean="0"/>
                        <a:t> points out you can use the universalizability principle to justify practically anything E.g. If you create the maxim “I may break my promises only when. . .” that gap can be filled with a description that applies to my circumstances and very few others </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Kant’s categorical imperative gives us rules that apply to everyone and command us to respect human life. Humans cannot be enslaved or exploited. This is the basis of the Declaration of Human Rights.</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One of the problems that plague all formulations of Kant’s categorical imperative is that it yields unqualified absolutes and disregards consequences. The rules that the categorical imperative generates are universal and </a:t>
                      </a:r>
                      <a:r>
                        <a:rPr lang="en-GB" sz="1800" kern="1200" dirty="0" err="1" smtClean="0"/>
                        <a:t>exceptionless</a:t>
                      </a:r>
                      <a:r>
                        <a:rPr lang="en-GB" sz="1800" kern="1200" dirty="0" smtClean="0"/>
                        <a:t>. But if the outcome hurts another person, most people would feel guilty.</a:t>
                      </a:r>
                      <a:r>
                        <a:rPr lang="en-GB" sz="1800" kern="1200" baseline="0" dirty="0" smtClean="0"/>
                        <a:t> E.g. We would want to break a rule and lie to save a person’s life.</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4457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It is based on reason and makes clear that morality is about doing one’s duty and not just following feelings or inclinations. This means that we cannot assume that what is good for us is morally good and so good for everyone else. This is Kant’s equivalent of the Golden Rule of Christian ethics.</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Kant does not tell us what to do in individual cases where two or more moral duties conflict. E.g. stealing a drug to help a loved one to live?</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46541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smtClean="0"/>
              <a:t>(intro.) What is the difference between </a:t>
            </a:r>
            <a:r>
              <a:rPr lang="en-GB" sz="1800" i="1" dirty="0" smtClean="0"/>
              <a:t>a priori</a:t>
            </a:r>
            <a:r>
              <a:rPr lang="en-GB" sz="1800" dirty="0" smtClean="0"/>
              <a:t> and </a:t>
            </a:r>
            <a:r>
              <a:rPr lang="en-GB" sz="1800" i="1" dirty="0" smtClean="0"/>
              <a:t>a </a:t>
            </a:r>
            <a:r>
              <a:rPr lang="en-GB" sz="1800" i="1" dirty="0" err="1" smtClean="0"/>
              <a:t>posteriori</a:t>
            </a:r>
            <a:r>
              <a:rPr lang="en-GB" sz="1800" i="1" dirty="0" smtClean="0"/>
              <a:t> </a:t>
            </a:r>
            <a:r>
              <a:rPr lang="en-GB" sz="1800" dirty="0" smtClean="0"/>
              <a:t>knowledge? Give an example of each.</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1) Why is good will Kant’s starting point for morality? What makes the ‘good will’ good?</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2) What is the difference between the Categorical and Hypothetical Imperative? Give an example of each.</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2) What are the three formulations of the Categorical Imperative?</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3) What are Kant’s four examples that demonstrate the Universal Law?</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3) What is the problem with the Formula of the Universal Law?</a:t>
            </a:r>
          </a:p>
        </p:txBody>
      </p:sp>
    </p:spTree>
    <p:extLst>
      <p:ext uri="{BB962C8B-B14F-4D97-AF65-F5344CB8AC3E}">
        <p14:creationId xmlns:p14="http://schemas.microsoft.com/office/powerpoint/2010/main" val="3519961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a:latin typeface="Calibri" charset="0"/>
              </a:rPr>
              <a:t>What is the second formulation of the Categorical Imperative?</a:t>
            </a: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Why do humans have a special status as </a:t>
            </a:r>
            <a:r>
              <a:rPr lang="en-GB" sz="1800" dirty="0">
                <a:latin typeface="Calibri" charset="0"/>
              </a:rPr>
              <a:t>‘</a:t>
            </a:r>
            <a:r>
              <a:rPr lang="en-US" sz="1800" dirty="0">
                <a:latin typeface="Calibri" charset="0"/>
              </a:rPr>
              <a:t>ends</a:t>
            </a:r>
            <a:r>
              <a:rPr lang="en-GB" sz="1800" dirty="0">
                <a:latin typeface="Calibri" charset="0"/>
              </a:rPr>
              <a:t>’</a:t>
            </a:r>
            <a:r>
              <a:rPr lang="en-US" sz="1800" dirty="0">
                <a:latin typeface="Calibri" charset="0"/>
              </a:rPr>
              <a:t>?</a:t>
            </a:r>
            <a:endParaRPr lang="en-GB" sz="1800" dirty="0">
              <a:latin typeface="Calibri" charset="0"/>
            </a:endParaRP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GB" sz="1800" dirty="0">
                <a:latin typeface="Calibri" charset="0"/>
              </a:rPr>
              <a:t>What is the third formulation of </a:t>
            </a:r>
            <a:r>
              <a:rPr lang="en-US" sz="1800" dirty="0">
                <a:latin typeface="Calibri" charset="0"/>
              </a:rPr>
              <a:t>the  Categorical Imperative</a:t>
            </a:r>
            <a:endParaRPr lang="en-GB" sz="1800" dirty="0">
              <a:latin typeface="Calibri" charset="0"/>
            </a:endParaRP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Can people decide their own moral rules</a:t>
            </a:r>
            <a:r>
              <a:rPr lang="en-GB" sz="1800" dirty="0">
                <a:latin typeface="Calibri" charset="0"/>
              </a:rPr>
              <a:t>?</a:t>
            </a:r>
          </a:p>
          <a:p>
            <a:pPr marL="342900" indent="-342900">
              <a:buFont typeface="+mj-lt"/>
              <a:buAutoNum type="arabicPeriod"/>
            </a:pPr>
            <a:endParaRPr lang="en-GB" sz="1800" dirty="0">
              <a:latin typeface="Calibri" charset="0"/>
            </a:endParaRPr>
          </a:p>
          <a:p>
            <a:pPr marL="342900" indent="-342900">
              <a:buFont typeface="+mj-lt"/>
              <a:buAutoNum type="arabicPeriod"/>
            </a:pPr>
            <a:r>
              <a:rPr lang="en-GB" sz="1800" dirty="0">
                <a:latin typeface="Calibri" charset="0"/>
              </a:rPr>
              <a:t>What is the advantage over utilitarianism?</a:t>
            </a: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What is the </a:t>
            </a:r>
            <a:r>
              <a:rPr lang="en-GB" sz="1800" dirty="0">
                <a:latin typeface="Calibri" charset="0"/>
              </a:rPr>
              <a:t>disadvantage compared to utilitarianism</a:t>
            </a:r>
            <a:r>
              <a:rPr lang="en-US" sz="1800" dirty="0">
                <a:latin typeface="Calibri" charset="0"/>
              </a:rPr>
              <a:t>?</a:t>
            </a:r>
            <a:endParaRPr lang="en-GB" sz="1800" dirty="0">
              <a:latin typeface="Calibri" charset="0"/>
            </a:endParaRPr>
          </a:p>
        </p:txBody>
      </p:sp>
    </p:spTree>
    <p:extLst>
      <p:ext uri="{BB962C8B-B14F-4D97-AF65-F5344CB8AC3E}">
        <p14:creationId xmlns:p14="http://schemas.microsoft.com/office/powerpoint/2010/main" val="2185415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
            <a:ext cx="12192000" cy="149338"/>
          </a:xfrm>
          <a:solidFill>
            <a:schemeClr val="accent2">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UTILITARIANISM</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149338"/>
          <a:ext cx="12192000" cy="67780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029020">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PRINCIPLE OF UTILITY</a:t>
                      </a:r>
                    </a:p>
                    <a:p>
                      <a:r>
                        <a:rPr lang="en-GB" sz="1600" dirty="0" smtClean="0"/>
                        <a:t>Principle of Utility = maximise pleasure and minimise pain </a:t>
                      </a:r>
                    </a:p>
                    <a:p>
                      <a:r>
                        <a:rPr lang="en-GB" sz="1600" dirty="0" smtClean="0"/>
                        <a:t>Consequentialist Principle = an action is right or wrong depending on its consequences</a:t>
                      </a:r>
                    </a:p>
                    <a:p>
                      <a:r>
                        <a:rPr lang="en-GB" sz="1600" dirty="0" smtClean="0"/>
                        <a:t>Strength: Simple = apply principle of utility cf. Kantian ethics which has many formula</a:t>
                      </a:r>
                    </a:p>
                    <a:p>
                      <a:r>
                        <a:rPr lang="en-GB" sz="1600" dirty="0" smtClean="0"/>
                        <a:t>Strength: </a:t>
                      </a:r>
                      <a:r>
                        <a:rPr lang="en-GB" sz="1600" dirty="0" err="1" smtClean="0"/>
                        <a:t>Commonsensical</a:t>
                      </a:r>
                      <a:r>
                        <a:rPr lang="en-GB" sz="1600" dirty="0" smtClean="0"/>
                        <a:t> = we really do think of goodness in terms of alleviating suffering </a:t>
                      </a:r>
                    </a:p>
                    <a:p>
                      <a:r>
                        <a:rPr lang="en-GB" sz="1600" dirty="0" smtClean="0"/>
                        <a:t>Strength: example the girl running from Nazis, gangsters</a:t>
                      </a:r>
                    </a:p>
                    <a:p>
                      <a:r>
                        <a:rPr lang="en-GB" sz="1600" dirty="0" smtClean="0"/>
                        <a:t>Weakness: by focussing on consequences potential to justify any action e.g. TORTURE to save lives</a:t>
                      </a:r>
                    </a:p>
                    <a:p>
                      <a:r>
                        <a:rPr lang="en-GB" sz="1600" dirty="0" smtClean="0"/>
                        <a:t>Weakness: difficult to predict consequences e.g. Baby Hitler, euthanasia</a:t>
                      </a:r>
                    </a:p>
                  </a:txBody>
                  <a:tcPr/>
                </a:tc>
                <a:tc>
                  <a:txBody>
                    <a:bodyPr/>
                    <a:lstStyle/>
                    <a:p>
                      <a:r>
                        <a:rPr lang="en-GB" sz="1600" dirty="0" smtClean="0">
                          <a:latin typeface="Comic Sans MS" panose="030F0702030302020204" pitchFamily="66" charset="0"/>
                        </a:rPr>
                        <a:t>PARAGRAPH 2: BENTHAM</a:t>
                      </a:r>
                      <a:endParaRPr lang="en-GB" sz="1600" dirty="0" smtClean="0"/>
                    </a:p>
                    <a:p>
                      <a:r>
                        <a:rPr lang="en-GB" sz="1600" dirty="0" smtClean="0"/>
                        <a:t>Bentham/AU = hedonistic = defines good as pleasure</a:t>
                      </a:r>
                    </a:p>
                    <a:p>
                      <a:r>
                        <a:rPr lang="en-GB" sz="1600" dirty="0" smtClean="0"/>
                        <a:t>We measure pleasure using the hedonic calculus (units </a:t>
                      </a:r>
                      <a:r>
                        <a:rPr lang="en-GB" sz="1600" dirty="0" err="1" smtClean="0"/>
                        <a:t>hedons</a:t>
                      </a:r>
                      <a:r>
                        <a:rPr lang="en-GB" sz="1600" dirty="0" smtClean="0"/>
                        <a:t>)</a:t>
                      </a:r>
                    </a:p>
                    <a:p>
                      <a:r>
                        <a:rPr lang="en-GB" sz="1600" dirty="0" smtClean="0"/>
                        <a:t>Certainty, extent, purity, fecundity, duration, intensity</a:t>
                      </a:r>
                    </a:p>
                    <a:p>
                      <a:r>
                        <a:rPr lang="en-GB" sz="1600" dirty="0" smtClean="0"/>
                        <a:t>Strength: scientific = based on calculation, no special preference for race, gender, sexuality</a:t>
                      </a:r>
                    </a:p>
                    <a:p>
                      <a:r>
                        <a:rPr lang="en-GB" sz="1600" dirty="0" smtClean="0"/>
                        <a:t>Weakness: cant measure pleasure</a:t>
                      </a:r>
                    </a:p>
                    <a:p>
                      <a:r>
                        <a:rPr lang="en-GB" sz="1600" dirty="0" smtClean="0"/>
                        <a:t>Weakness: difficult to define pleasure i.e. one person’s pain is another person’s pleasure</a:t>
                      </a:r>
                    </a:p>
                    <a:p>
                      <a:r>
                        <a:rPr lang="en-GB" sz="1600" dirty="0" smtClean="0"/>
                        <a:t>Weakness: impractical – no rest objection</a:t>
                      </a:r>
                    </a:p>
                    <a:p>
                      <a:r>
                        <a:rPr lang="en-GB" sz="1600" dirty="0" smtClean="0"/>
                        <a:t>Weakness: doesn’t distinguish between higher and lower-order pleasure cf. Mill’s RU</a:t>
                      </a:r>
                      <a:endParaRPr lang="en-GB" sz="1600" dirty="0"/>
                    </a:p>
                  </a:txBody>
                  <a:tcPr/>
                </a:tc>
                <a:extLst>
                  <a:ext uri="{0D108BD9-81ED-4DB2-BD59-A6C34878D82A}">
                    <a16:rowId xmlns:a16="http://schemas.microsoft.com/office/drawing/2014/main" val="3120774046"/>
                  </a:ext>
                </a:extLst>
              </a:tr>
              <a:tr h="3189903">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NOZICK’S OBJECTION</a:t>
                      </a:r>
                    </a:p>
                    <a:p>
                      <a:r>
                        <a:rPr lang="en-GB" sz="1600" dirty="0" smtClean="0"/>
                        <a:t>OBJECTION: Robert </a:t>
                      </a:r>
                      <a:r>
                        <a:rPr lang="en-GB" sz="1600" dirty="0" err="1" smtClean="0"/>
                        <a:t>Nozick</a:t>
                      </a:r>
                      <a:r>
                        <a:rPr lang="en-GB" sz="1600" dirty="0" smtClean="0"/>
                        <a:t> criticised utilitarianism with his thought experiment ‘The Utility Monster’. He asks us to imagine that there is a monster that is able to convert resources into utility at a more efficient rate than human beings. This would allow it to consume a group of people because its happiness outweighs the majority’s pain. </a:t>
                      </a:r>
                    </a:p>
                    <a:p>
                      <a:r>
                        <a:rPr lang="en-GB" sz="1600" dirty="0" smtClean="0"/>
                        <a:t>RESPONSE: A utilitarian may respond by saying there is no such thing as a utility monster. The more resources we have, the less impact it has. This is called the diminishing marginal utility of wealth. A hundred dollars stops generating utility for someone who becomes very rich.</a:t>
                      </a:r>
                    </a:p>
                    <a:p>
                      <a:r>
                        <a:rPr lang="en-GB" sz="1600" dirty="0" smtClean="0"/>
                        <a:t>COUNTER: However, it could be argued that there are those who are less efficient at generating utility. Very disabled and old people require a lot of resources to generate a small amount of happiness. Therefore utilitarianism seems to suggest that resources should not be spent on such people.</a:t>
                      </a:r>
                      <a:endParaRPr lang="en-GB" sz="1600" dirty="0"/>
                    </a:p>
                  </a:txBody>
                  <a:tcPr/>
                </a:tc>
                <a:tc>
                  <a:txBody>
                    <a:bodyPr/>
                    <a:lstStyle/>
                    <a:p>
                      <a:r>
                        <a:rPr lang="en-GB" sz="1600" dirty="0" smtClean="0">
                          <a:latin typeface="Comic Sans MS" panose="030F0702030302020204" pitchFamily="66" charset="0"/>
                        </a:rPr>
                        <a:t>PARAGRAPH 4: MILL</a:t>
                      </a:r>
                    </a:p>
                    <a:p>
                      <a:r>
                        <a:rPr lang="en-GB" sz="1600" dirty="0" smtClean="0"/>
                        <a:t>Rule utilitarianism = set of rules based on utilitarian principles</a:t>
                      </a:r>
                    </a:p>
                    <a:p>
                      <a:r>
                        <a:rPr lang="en-GB" sz="1600" dirty="0" err="1" smtClean="0"/>
                        <a:t>Universilisability</a:t>
                      </a:r>
                      <a:r>
                        <a:rPr lang="en-GB" sz="1600" dirty="0" smtClean="0"/>
                        <a:t> </a:t>
                      </a:r>
                    </a:p>
                    <a:p>
                      <a:r>
                        <a:rPr lang="en-GB" sz="1600" dirty="0" smtClean="0"/>
                        <a:t>Greatest Happiness Principle</a:t>
                      </a:r>
                    </a:p>
                    <a:p>
                      <a:r>
                        <a:rPr lang="en-GB" sz="1600" dirty="0" smtClean="0"/>
                        <a:t>Strength = Distinction between higher and lower order pleasure</a:t>
                      </a:r>
                    </a:p>
                    <a:p>
                      <a:r>
                        <a:rPr lang="en-GB" sz="1600" dirty="0" smtClean="0"/>
                        <a:t>Weakness = Strong Rule (no exceptions) = becomes deontological, unsatisfactory because we sometimes want to break rules</a:t>
                      </a:r>
                    </a:p>
                    <a:p>
                      <a:r>
                        <a:rPr lang="en-GB" sz="1600" dirty="0" smtClean="0"/>
                        <a:t>Weakness = Weak Rule (exceptions) = becomes like Act Utilitarianism = no `point having rule if can be broken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311866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Utilitarianism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303520"/>
        </p:xfrm>
        <a:graphic>
          <a:graphicData uri="http://schemas.openxmlformats.org/drawingml/2006/table">
            <a:tbl>
              <a:tblPr firstRow="1" bandRow="1">
                <a:tableStyleId>{72833802-FEF1-4C79-8D5D-14CF1EAF98D9}</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200" dirty="0" smtClean="0"/>
                        <a:t>Strengths</a:t>
                      </a:r>
                      <a:endParaRPr lang="en-GB" sz="1200" b="0" dirty="0">
                        <a:solidFill>
                          <a:schemeClr val="bg1"/>
                        </a:solidFill>
                      </a:endParaRPr>
                    </a:p>
                  </a:txBody>
                  <a:tcPr>
                    <a:solidFill>
                      <a:srgbClr val="C00000"/>
                    </a:solidFill>
                  </a:tcPr>
                </a:tc>
                <a:tc>
                  <a:txBody>
                    <a:bodyPr/>
                    <a:lstStyle/>
                    <a:p>
                      <a:r>
                        <a:rPr lang="en-GB" sz="1200" dirty="0" smtClean="0"/>
                        <a:t>Weakness</a:t>
                      </a:r>
                      <a:endParaRPr lang="en-GB" sz="1200" b="0" dirty="0">
                        <a:solidFill>
                          <a:schemeClr val="bg1"/>
                        </a:solidFill>
                      </a:endParaRPr>
                    </a:p>
                  </a:txBody>
                  <a:tcPr>
                    <a:solidFill>
                      <a:srgbClr val="C00000"/>
                    </a:solidFill>
                  </a:tcPr>
                </a:tc>
                <a:extLst>
                  <a:ext uri="{0D108BD9-81ED-4DB2-BD59-A6C34878D82A}">
                    <a16:rowId xmlns:a16="http://schemas.microsoft.com/office/drawing/2014/main" val="10000"/>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simple: only one principle to apply, to maximise pleasure and minimise suffering. (Principle of Utility)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There is potential to justify any act.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There are many bad things that we can do in the name of maximizing general happiness</a:t>
                      </a:r>
                      <a:r>
                        <a:rPr lang="en-GB" sz="1200" kern="1200" baseline="0" dirty="0" smtClean="0">
                          <a:solidFill>
                            <a:schemeClr val="tx1"/>
                          </a:solidFill>
                          <a:latin typeface="+mn-lt"/>
                          <a:ea typeface="+mn-ea"/>
                          <a:cs typeface="+mn-cs"/>
                        </a:rPr>
                        <a:t> e.g.</a:t>
                      </a:r>
                      <a:r>
                        <a:rPr lang="en-GB" sz="1200" kern="1200" dirty="0" smtClean="0">
                          <a:solidFill>
                            <a:schemeClr val="tx1"/>
                          </a:solidFill>
                          <a:latin typeface="+mn-lt"/>
                          <a:ea typeface="+mn-ea"/>
                          <a:cs typeface="+mn-cs"/>
                        </a:rPr>
                        <a:t> deceit, torture, slavery. As long as the larger populace benefits, these actions might be justified by the utilitarian.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No rest objection. According to utilitarianism, one should always do that act that promises to promote the most utility. But there is usually an infinite set of possible acts to choose from, and even if I can be excused from considering all of them, I can be fairly sure that there is often a preferable act that I could be doing.</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E.g. when I am about to go to the cinema with a friend, I should ask myself if helping the homeless in my community would promote more utility.</a:t>
                      </a:r>
                    </a:p>
                  </a:txBody>
                  <a:tcP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commonsensical, as we really think morality is about promoting benevolence and alleviating suffering rather than formal rules as Kant envisaged e.g. ‘do whatever you can universalise’.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scientific, making quantitative measurements and applying the principles impartially gives no special treatment to ourselves or to anyone else because of race, gender, religion.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Problem of incommensurability: Formula greatest happiness for greatest number uses two superlatives, which variable do we rank first? </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txBody>
                  <a:tcPr/>
                </a:tc>
                <a:tc>
                  <a:txBody>
                    <a:bodyPr/>
                    <a:lstStyle/>
                    <a:p>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It is difficult to predict the consequences.</a:t>
                      </a:r>
                    </a:p>
                    <a:p>
                      <a:pPr lvl="0"/>
                      <a:r>
                        <a:rPr lang="en-GB" sz="1200" kern="1200" dirty="0" err="1" smtClean="0">
                          <a:solidFill>
                            <a:schemeClr val="tx1"/>
                          </a:solidFill>
                          <a:latin typeface="+mn-lt"/>
                          <a:ea typeface="+mn-ea"/>
                          <a:cs typeface="+mn-cs"/>
                        </a:rPr>
                        <a:t>Utiliarianism</a:t>
                      </a:r>
                      <a:r>
                        <a:rPr lang="en-GB" sz="1200" kern="1200" dirty="0" smtClean="0">
                          <a:solidFill>
                            <a:schemeClr val="tx1"/>
                          </a:solidFill>
                          <a:latin typeface="+mn-lt"/>
                          <a:ea typeface="+mn-ea"/>
                          <a:cs typeface="+mn-cs"/>
                        </a:rPr>
                        <a:t> seems to require a superhuman ability to look into the future and survey all the possible consequences of an action. We normally don’t know the long-term consequences of an action because life is too complex and the consequences go into the </a:t>
                      </a:r>
                      <a:r>
                        <a:rPr lang="en-GB" sz="1200" kern="1200" dirty="0" err="1" smtClean="0">
                          <a:solidFill>
                            <a:schemeClr val="tx1"/>
                          </a:solidFill>
                          <a:latin typeface="+mn-lt"/>
                          <a:ea typeface="+mn-ea"/>
                          <a:cs typeface="+mn-cs"/>
                        </a:rPr>
                        <a:t>indefinitie</a:t>
                      </a:r>
                      <a:r>
                        <a:rPr lang="en-GB" sz="1200" kern="1200" dirty="0" smtClean="0">
                          <a:solidFill>
                            <a:schemeClr val="tx1"/>
                          </a:solidFill>
                          <a:latin typeface="+mn-lt"/>
                          <a:ea typeface="+mn-ea"/>
                          <a:cs typeface="+mn-cs"/>
                        </a:rPr>
                        <a:t> future. E.g. Baby Hitler.</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4"/>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 </a:t>
                      </a:r>
                    </a:p>
                  </a:txBody>
                  <a:tcPr/>
                </a:tc>
                <a:tc>
                  <a:txBody>
                    <a:bodyPr/>
                    <a:lstStyle/>
                    <a:p>
                      <a:r>
                        <a:rPr lang="en-GB" sz="1200" b="1" kern="1200" dirty="0" smtClean="0">
                          <a:solidFill>
                            <a:schemeClr val="tx1"/>
                          </a:solidFill>
                          <a:latin typeface="+mn-lt"/>
                          <a:ea typeface="+mn-ea"/>
                          <a:cs typeface="+mn-cs"/>
                        </a:rPr>
                        <a:t>Objection against</a:t>
                      </a:r>
                      <a:r>
                        <a:rPr lang="en-GB" sz="1200" b="1" kern="1200" baseline="0" dirty="0" smtClean="0">
                          <a:solidFill>
                            <a:schemeClr val="tx1"/>
                          </a:solidFill>
                          <a:latin typeface="+mn-lt"/>
                          <a:ea typeface="+mn-ea"/>
                          <a:cs typeface="+mn-cs"/>
                        </a:rPr>
                        <a:t> AU</a:t>
                      </a:r>
                      <a:r>
                        <a:rPr lang="en-GB" sz="1200" kern="1200" dirty="0" smtClean="0">
                          <a:solidFill>
                            <a:schemeClr val="tx1"/>
                          </a:solidFill>
                          <a:latin typeface="+mn-lt"/>
                          <a:ea typeface="+mn-ea"/>
                          <a:cs typeface="+mn-cs"/>
                        </a:rPr>
                        <a:t>: There is difficulty in defining pleasure</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5"/>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txBody>
                  <a:tcPr/>
                </a:tc>
                <a:tc>
                  <a:txBody>
                    <a:bodyPr/>
                    <a:lstStyle/>
                    <a:p>
                      <a:pPr lvl="0"/>
                      <a:r>
                        <a:rPr lang="en-GB" sz="1200" b="1" kern="1200" dirty="0" smtClean="0">
                          <a:solidFill>
                            <a:schemeClr val="tx1"/>
                          </a:solidFill>
                          <a:latin typeface="+mn-lt"/>
                          <a:ea typeface="+mn-ea"/>
                          <a:cs typeface="+mn-cs"/>
                        </a:rPr>
                        <a:t>Objection against RU</a:t>
                      </a:r>
                      <a:r>
                        <a:rPr lang="en-GB" sz="1200" b="0" kern="1200" dirty="0" smtClean="0">
                          <a:solidFill>
                            <a:schemeClr val="tx1"/>
                          </a:solidFill>
                          <a:latin typeface="+mn-lt"/>
                          <a:ea typeface="+mn-ea"/>
                          <a:cs typeface="+mn-cs"/>
                        </a:rPr>
                        <a:t>:</a:t>
                      </a:r>
                      <a:r>
                        <a:rPr lang="en-GB" sz="1200" b="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If a </a:t>
                      </a:r>
                      <a:r>
                        <a:rPr lang="en-GB" sz="1200" u="sng" kern="1200" dirty="0" smtClean="0">
                          <a:solidFill>
                            <a:schemeClr val="tx1"/>
                          </a:solidFill>
                          <a:latin typeface="+mn-lt"/>
                          <a:ea typeface="+mn-ea"/>
                          <a:cs typeface="+mn-cs"/>
                        </a:rPr>
                        <a:t>strong</a:t>
                      </a:r>
                      <a:r>
                        <a:rPr lang="en-GB" sz="1200" u="sng" kern="1200" baseline="0" dirty="0" smtClean="0">
                          <a:solidFill>
                            <a:schemeClr val="tx1"/>
                          </a:solidFill>
                          <a:latin typeface="+mn-lt"/>
                          <a:ea typeface="+mn-ea"/>
                          <a:cs typeface="+mn-cs"/>
                        </a:rPr>
                        <a:t> rule</a:t>
                      </a:r>
                      <a:r>
                        <a:rPr lang="en-GB" sz="1200" kern="1200" baseline="0" dirty="0" smtClean="0">
                          <a:solidFill>
                            <a:schemeClr val="tx1"/>
                          </a:solidFill>
                          <a:latin typeface="+mn-lt"/>
                          <a:ea typeface="+mn-ea"/>
                          <a:cs typeface="+mn-cs"/>
                        </a:rPr>
                        <a:t> follower</a:t>
                      </a:r>
                      <a:r>
                        <a:rPr lang="en-GB" sz="1200" kern="1200" dirty="0" smtClean="0">
                          <a:solidFill>
                            <a:schemeClr val="tx1"/>
                          </a:solidFill>
                          <a:latin typeface="+mn-lt"/>
                          <a:ea typeface="+mn-ea"/>
                          <a:cs typeface="+mn-cs"/>
                        </a:rPr>
                        <a:t>, it becomes deontological</a:t>
                      </a:r>
                      <a:r>
                        <a:rPr lang="en-GB" sz="1200" kern="1200" baseline="0" dirty="0" smtClean="0">
                          <a:solidFill>
                            <a:schemeClr val="tx1"/>
                          </a:solidFill>
                          <a:latin typeface="+mn-lt"/>
                          <a:ea typeface="+mn-ea"/>
                          <a:cs typeface="+mn-cs"/>
                        </a:rPr>
                        <a:t> and </a:t>
                      </a:r>
                      <a:r>
                        <a:rPr lang="en-GB" sz="1200" kern="1200" dirty="0" smtClean="0">
                          <a:solidFill>
                            <a:schemeClr val="tx1"/>
                          </a:solidFill>
                          <a:latin typeface="+mn-lt"/>
                          <a:ea typeface="+mn-ea"/>
                          <a:cs typeface="+mn-cs"/>
                        </a:rPr>
                        <a:t>can lead to irrational decisions, obeying rules even when disobeying might produce more happiness (e.g. lying to save someone’s life).</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If a </a:t>
                      </a:r>
                      <a:r>
                        <a:rPr lang="en-GB" sz="1200" u="sng" kern="1200" dirty="0" smtClean="0">
                          <a:solidFill>
                            <a:schemeClr val="tx1"/>
                          </a:solidFill>
                          <a:latin typeface="+mn-lt"/>
                          <a:ea typeface="+mn-ea"/>
                          <a:cs typeface="+mn-cs"/>
                        </a:rPr>
                        <a:t>weak rule</a:t>
                      </a:r>
                      <a:r>
                        <a:rPr lang="en-GB" sz="1200" kern="1200" dirty="0" smtClean="0">
                          <a:solidFill>
                            <a:schemeClr val="tx1"/>
                          </a:solidFill>
                          <a:latin typeface="+mn-lt"/>
                          <a:ea typeface="+mn-ea"/>
                          <a:cs typeface="+mn-cs"/>
                        </a:rPr>
                        <a:t> utilitarian, you can end up no different from an Act Utilitarian.</a:t>
                      </a:r>
                    </a:p>
                  </a:txBody>
                  <a:tcPr/>
                </a:tc>
                <a:extLst>
                  <a:ext uri="{0D108BD9-81ED-4DB2-BD59-A6C34878D82A}">
                    <a16:rowId xmlns:a16="http://schemas.microsoft.com/office/drawing/2014/main" val="10006"/>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Preference Utilitarianism:</a:t>
                      </a:r>
                      <a:r>
                        <a:rPr lang="en-GB" sz="1200" b="1"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democratic</a:t>
                      </a:r>
                    </a:p>
                  </a:txBody>
                  <a:tcPr/>
                </a:tc>
                <a:tc>
                  <a:txBody>
                    <a:bodyPr/>
                    <a:lstStyle/>
                    <a:p>
                      <a:pPr lvl="0"/>
                      <a:r>
                        <a:rPr lang="en-GB" sz="1200" b="1" kern="1200" dirty="0" smtClean="0">
                          <a:solidFill>
                            <a:schemeClr val="tx1"/>
                          </a:solidFill>
                          <a:latin typeface="+mn-lt"/>
                          <a:ea typeface="+mn-ea"/>
                          <a:cs typeface="+mn-cs"/>
                        </a:rPr>
                        <a:t>Objection against </a:t>
                      </a:r>
                      <a:r>
                        <a:rPr lang="en-GB" sz="1200" b="1" kern="1200" dirty="0" err="1" smtClean="0">
                          <a:solidFill>
                            <a:schemeClr val="tx1"/>
                          </a:solidFill>
                          <a:latin typeface="+mn-lt"/>
                          <a:ea typeface="+mn-ea"/>
                          <a:cs typeface="+mn-cs"/>
                        </a:rPr>
                        <a:t>PU</a:t>
                      </a:r>
                      <a:r>
                        <a:rPr lang="en-GB" sz="1200" kern="1200" dirty="0" smtClean="0">
                          <a:solidFill>
                            <a:schemeClr val="tx1"/>
                          </a:solidFill>
                          <a:latin typeface="+mn-lt"/>
                          <a:ea typeface="+mn-ea"/>
                          <a:cs typeface="+mn-cs"/>
                        </a:rPr>
                        <a:t>: Some people cannot make preferences known (e.g. those in permanent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vegetative</a:t>
                      </a:r>
                      <a:r>
                        <a:rPr lang="en-GB" sz="1200" kern="1200" baseline="0" dirty="0" smtClean="0">
                          <a:solidFill>
                            <a:schemeClr val="tx1"/>
                          </a:solidFill>
                          <a:latin typeface="+mn-lt"/>
                          <a:ea typeface="+mn-ea"/>
                          <a:cs typeface="+mn-cs"/>
                        </a:rPr>
                        <a:t> state, foetus</a:t>
                      </a:r>
                      <a:r>
                        <a:rPr lang="en-GB" sz="1200" kern="1200" dirty="0" smtClean="0">
                          <a:solidFill>
                            <a:schemeClr val="tx1"/>
                          </a:solidFill>
                          <a:latin typeface="+mn-lt"/>
                          <a:ea typeface="+mn-ea"/>
                          <a:cs typeface="+mn-cs"/>
                        </a:rPr>
                        <a:t>)</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930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7000</Words>
  <Application>Microsoft Office PowerPoint</Application>
  <PresentationFormat>Widescreen</PresentationFormat>
  <Paragraphs>443</Paragraphs>
  <Slides>25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Agency FB</vt:lpstr>
      <vt:lpstr>Arial</vt:lpstr>
      <vt:lpstr>Bahnschrift SemiLight SemiConde</vt:lpstr>
      <vt:lpstr>Calibri</vt:lpstr>
      <vt:lpstr>Calibri Light</vt:lpstr>
      <vt:lpstr>Comic Sans MS</vt:lpstr>
      <vt:lpstr>Office Theme</vt:lpstr>
      <vt:lpstr>Revision</vt:lpstr>
      <vt:lpstr>PowerPoint Presentation</vt:lpstr>
      <vt:lpstr>Normative Ethics – Key Points</vt:lpstr>
      <vt:lpstr>PowerPoint Presentation</vt:lpstr>
      <vt:lpstr>Kantian Ethics Overview</vt:lpstr>
      <vt:lpstr>Review Questions</vt:lpstr>
      <vt:lpstr>Review Questions</vt:lpstr>
      <vt:lpstr>PowerPoint Presentation</vt:lpstr>
      <vt:lpstr>Utilitarianism Overview</vt:lpstr>
      <vt:lpstr>Review Questions</vt:lpstr>
      <vt:lpstr>PowerPoint Presentation</vt:lpstr>
      <vt:lpstr>Natural Law Theory Overview</vt:lpstr>
      <vt:lpstr>Review Questions</vt:lpstr>
      <vt:lpstr>PowerPoint Presentation</vt:lpstr>
      <vt:lpstr>Applied Ethics  – Key Points</vt:lpstr>
      <vt:lpstr>PowerPoint Presentation</vt:lpstr>
      <vt:lpstr>Sexual Ethics Overview</vt:lpstr>
      <vt:lpstr>Sexual Ethics Overview</vt:lpstr>
      <vt:lpstr>PowerPoint Presentation</vt:lpstr>
      <vt:lpstr>PowerPoint Presentation</vt:lpstr>
      <vt:lpstr>Metaethics (A2) – Key Points</vt:lpstr>
      <vt:lpstr>PowerPoint Presentation</vt:lpstr>
      <vt:lpstr>Conscience (A2) – Key Points</vt:lpstr>
      <vt:lpstr>Conscience Overview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Conscience</dc:title>
  <dc:creator>Simone Ruggiero</dc:creator>
  <cp:lastModifiedBy>Simon Ruggiero</cp:lastModifiedBy>
  <cp:revision>24</cp:revision>
  <cp:lastPrinted>2020-01-20T07:43:10Z</cp:lastPrinted>
  <dcterms:created xsi:type="dcterms:W3CDTF">2018-06-11T06:26:22Z</dcterms:created>
  <dcterms:modified xsi:type="dcterms:W3CDTF">2020-01-20T08:52:03Z</dcterms:modified>
</cp:coreProperties>
</file>